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0"/>
  </p:notesMasterIdLst>
  <p:sldIdLst>
    <p:sldId id="256" r:id="rId4"/>
    <p:sldId id="257" r:id="rId5"/>
    <p:sldId id="261" r:id="rId6"/>
    <p:sldId id="262" r:id="rId7"/>
    <p:sldId id="259" r:id="rId8"/>
    <p:sldId id="260" r:id="rId9"/>
    <p:sldId id="314" r:id="rId10"/>
    <p:sldId id="315" r:id="rId11"/>
    <p:sldId id="263" r:id="rId12"/>
    <p:sldId id="313" r:id="rId13"/>
    <p:sldId id="258" r:id="rId14"/>
    <p:sldId id="320" r:id="rId15"/>
    <p:sldId id="316" r:id="rId16"/>
    <p:sldId id="322" r:id="rId17"/>
    <p:sldId id="323" r:id="rId18"/>
    <p:sldId id="324" r:id="rId19"/>
    <p:sldId id="317" r:id="rId20"/>
    <p:sldId id="318" r:id="rId21"/>
    <p:sldId id="319" r:id="rId22"/>
    <p:sldId id="325" r:id="rId23"/>
    <p:sldId id="326" r:id="rId24"/>
    <p:sldId id="362" r:id="rId25"/>
    <p:sldId id="363" r:id="rId26"/>
    <p:sldId id="364" r:id="rId27"/>
    <p:sldId id="365" r:id="rId28"/>
    <p:sldId id="327" r:id="rId29"/>
    <p:sldId id="366" r:id="rId30"/>
    <p:sldId id="367" r:id="rId31"/>
    <p:sldId id="337" r:id="rId32"/>
    <p:sldId id="344" r:id="rId33"/>
    <p:sldId id="353" r:id="rId34"/>
    <p:sldId id="361" r:id="rId35"/>
    <p:sldId id="321" r:id="rId36"/>
    <p:sldId id="369" r:id="rId37"/>
    <p:sldId id="370" r:id="rId38"/>
    <p:sldId id="368" r:id="rId39"/>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6FDEE0D-0C9D-65EB-4BA6-18FDD67E15D0}" name="Delicia Ballard" initials="DB" userId="S::dballard@seiservices.com::af551150-2e72-4722-ad56-38f252919f38" providerId="AD"/>
  <p188:author id="{8AF1463B-1BE1-B967-DE69-71007B7D5CCB}" name="Amanda Everett" initials="AE" userId="S::AEverett@seiservices.com::740eb486-a0c7-41b0-b7c8-1577df44a73a" providerId="AD"/>
  <p188:author id="{E8C443C5-E50F-191D-FEEF-ED884EB28636}" name="Lewis Eakins, PhD" initials="LE" userId="6f4945bd7bc42696" providerId="Windows Live"/>
  <p188:author id="{AA1DE9FA-CC2C-4671-0992-0793E68CBFE2}" name="Janelle Hughes" initials="JH" userId="S::jwilliams@seiservices.com::0b875058-bb64-4735-a3f2-5f88e3d8c5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F11FC-6939-466F-136A-210378C5870F}" v="16" dt="2023-09-15T15:58:53.900"/>
    <p1510:client id="{FB5FB19E-999B-27AE-5ACE-76EADA121B8B}" v="143" dt="2023-09-12T16:34:17.6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4" autoAdjust="0"/>
    <p:restoredTop sz="86411" autoAdjust="0"/>
  </p:normalViewPr>
  <p:slideViewPr>
    <p:cSldViewPr snapToGrid="0">
      <p:cViewPr>
        <p:scale>
          <a:sx n="100" d="100"/>
          <a:sy n="100" d="100"/>
        </p:scale>
        <p:origin x="624" y="108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licia Ballard" userId="S::dballard@seiservices.com::af551150-2e72-4722-ad56-38f252919f38" providerId="AD" clId="Web-{FB5FB19E-999B-27AE-5ACE-76EADA121B8B}"/>
    <pc:docChg chg="mod modSld">
      <pc:chgData name="Delicia Ballard" userId="S::dballard@seiservices.com::af551150-2e72-4722-ad56-38f252919f38" providerId="AD" clId="Web-{FB5FB19E-999B-27AE-5ACE-76EADA121B8B}" dt="2023-09-12T16:34:17.648" v="141" actId="20577"/>
      <pc:docMkLst>
        <pc:docMk/>
      </pc:docMkLst>
      <pc:sldChg chg="modSp addCm modCm">
        <pc:chgData name="Delicia Ballard" userId="S::dballard@seiservices.com::af551150-2e72-4722-ad56-38f252919f38" providerId="AD" clId="Web-{FB5FB19E-999B-27AE-5ACE-76EADA121B8B}" dt="2023-09-12T16:06:19.728" v="12"/>
        <pc:sldMkLst>
          <pc:docMk/>
          <pc:sldMk cId="109574567" sldId="257"/>
        </pc:sldMkLst>
        <pc:spChg chg="mod">
          <ac:chgData name="Delicia Ballard" userId="S::dballard@seiservices.com::af551150-2e72-4722-ad56-38f252919f38" providerId="AD" clId="Web-{FB5FB19E-999B-27AE-5ACE-76EADA121B8B}" dt="2023-09-12T16:05:09.084" v="9" actId="14100"/>
          <ac:spMkLst>
            <pc:docMk/>
            <pc:sldMk cId="109574567" sldId="257"/>
            <ac:spMk id="3" creationId="{3EB6A835-9885-1019-2203-A1B15DFAB59E}"/>
          </ac:spMkLst>
        </pc:spChg>
        <pc:extLst>
          <p:ext xmlns:p="http://schemas.openxmlformats.org/presentationml/2006/main" uri="{D6D511B9-2390-475A-947B-AFAB55BFBCF1}">
            <pc226:cmChg xmlns:pc226="http://schemas.microsoft.com/office/powerpoint/2022/06/main/command" chg="add mod">
              <pc226:chgData name="Delicia Ballard" userId="S::dballard@seiservices.com::af551150-2e72-4722-ad56-38f252919f38" providerId="AD" clId="Web-{FB5FB19E-999B-27AE-5ACE-76EADA121B8B}" dt="2023-09-12T16:06:19.728" v="12"/>
              <pc2:cmMkLst xmlns:pc2="http://schemas.microsoft.com/office/powerpoint/2019/9/main/command">
                <pc:docMk/>
                <pc:sldMk cId="109574567" sldId="257"/>
                <pc2:cmMk id="{8B79C41F-7587-4292-AA10-4B61AD88FB0A}"/>
              </pc2:cmMkLst>
            </pc226:cmChg>
          </p:ext>
        </pc:extLst>
      </pc:sldChg>
      <pc:sldChg chg="modSp">
        <pc:chgData name="Delicia Ballard" userId="S::dballard@seiservices.com::af551150-2e72-4722-ad56-38f252919f38" providerId="AD" clId="Web-{FB5FB19E-999B-27AE-5ACE-76EADA121B8B}" dt="2023-09-12T16:15:11.372" v="50" actId="20577"/>
        <pc:sldMkLst>
          <pc:docMk/>
          <pc:sldMk cId="2034026197" sldId="258"/>
        </pc:sldMkLst>
        <pc:spChg chg="mod">
          <ac:chgData name="Delicia Ballard" userId="S::dballard@seiservices.com::af551150-2e72-4722-ad56-38f252919f38" providerId="AD" clId="Web-{FB5FB19E-999B-27AE-5ACE-76EADA121B8B}" dt="2023-09-12T16:15:11.372" v="50" actId="20577"/>
          <ac:spMkLst>
            <pc:docMk/>
            <pc:sldMk cId="2034026197" sldId="258"/>
            <ac:spMk id="3" creationId="{EC4E212F-81B5-57E4-252A-7E33783383C1}"/>
          </ac:spMkLst>
        </pc:spChg>
      </pc:sldChg>
      <pc:sldChg chg="modSp">
        <pc:chgData name="Delicia Ballard" userId="S::dballard@seiservices.com::af551150-2e72-4722-ad56-38f252919f38" providerId="AD" clId="Web-{FB5FB19E-999B-27AE-5ACE-76EADA121B8B}" dt="2023-09-12T16:07:34.262" v="14" actId="14100"/>
        <pc:sldMkLst>
          <pc:docMk/>
          <pc:sldMk cId="2858757902" sldId="262"/>
        </pc:sldMkLst>
        <pc:spChg chg="mod">
          <ac:chgData name="Delicia Ballard" userId="S::dballard@seiservices.com::af551150-2e72-4722-ad56-38f252919f38" providerId="AD" clId="Web-{FB5FB19E-999B-27AE-5ACE-76EADA121B8B}" dt="2023-09-12T16:07:34.262" v="14" actId="14100"/>
          <ac:spMkLst>
            <pc:docMk/>
            <pc:sldMk cId="2858757902" sldId="262"/>
            <ac:spMk id="2" creationId="{637C0A49-B25F-AB92-C072-1EC5A6663AEB}"/>
          </ac:spMkLst>
        </pc:spChg>
      </pc:sldChg>
      <pc:sldChg chg="modSp addCm">
        <pc:chgData name="Delicia Ballard" userId="S::dballard@seiservices.com::af551150-2e72-4722-ad56-38f252919f38" providerId="AD" clId="Web-{FB5FB19E-999B-27AE-5ACE-76EADA121B8B}" dt="2023-09-12T16:14:31.871" v="49"/>
        <pc:sldMkLst>
          <pc:docMk/>
          <pc:sldMk cId="912696635" sldId="315"/>
        </pc:sldMkLst>
        <pc:spChg chg="mod">
          <ac:chgData name="Delicia Ballard" userId="S::dballard@seiservices.com::af551150-2e72-4722-ad56-38f252919f38" providerId="AD" clId="Web-{FB5FB19E-999B-27AE-5ACE-76EADA121B8B}" dt="2023-09-12T16:11:17.660" v="35" actId="14100"/>
          <ac:spMkLst>
            <pc:docMk/>
            <pc:sldMk cId="912696635" sldId="315"/>
            <ac:spMk id="3" creationId="{28C08E5E-A593-91DE-7CDC-886C5574D688}"/>
          </ac:spMkLst>
        </pc:spChg>
        <pc:spChg chg="mod">
          <ac:chgData name="Delicia Ballard" userId="S::dballard@seiservices.com::af551150-2e72-4722-ad56-38f252919f38" providerId="AD" clId="Web-{FB5FB19E-999B-27AE-5ACE-76EADA121B8B}" dt="2023-09-12T16:14:02.307" v="48" actId="20577"/>
          <ac:spMkLst>
            <pc:docMk/>
            <pc:sldMk cId="912696635" sldId="315"/>
            <ac:spMk id="4" creationId="{34A62DD3-BD77-A46D-C074-9C7AF23293E7}"/>
          </ac:spMkLst>
        </pc:spChg>
        <pc:spChg chg="mod">
          <ac:chgData name="Delicia Ballard" userId="S::dballard@seiservices.com::af551150-2e72-4722-ad56-38f252919f38" providerId="AD" clId="Web-{FB5FB19E-999B-27AE-5ACE-76EADA121B8B}" dt="2023-09-12T16:09:21.906" v="17" actId="20577"/>
          <ac:spMkLst>
            <pc:docMk/>
            <pc:sldMk cId="912696635" sldId="315"/>
            <ac:spMk id="5" creationId="{A3F50D51-B488-4295-5D72-22A56BFECBD9}"/>
          </ac:spMkLst>
        </pc:spChg>
        <pc:extLst>
          <p:ext xmlns:p="http://schemas.openxmlformats.org/presentationml/2006/main" uri="{D6D511B9-2390-475A-947B-AFAB55BFBCF1}">
            <pc226:cmChg xmlns:pc226="http://schemas.microsoft.com/office/powerpoint/2022/06/main/command" chg="add">
              <pc226:chgData name="Delicia Ballard" userId="S::dballard@seiservices.com::af551150-2e72-4722-ad56-38f252919f38" providerId="AD" clId="Web-{FB5FB19E-999B-27AE-5ACE-76EADA121B8B}" dt="2023-09-12T16:14:31.871" v="49"/>
              <pc2:cmMkLst xmlns:pc2="http://schemas.microsoft.com/office/powerpoint/2019/9/main/command">
                <pc:docMk/>
                <pc:sldMk cId="912696635" sldId="315"/>
                <pc2:cmMk id="{6F075AB1-529E-4747-8469-0A76D49CBA42}"/>
              </pc2:cmMkLst>
            </pc226:cmChg>
          </p:ext>
        </pc:extLst>
      </pc:sldChg>
      <pc:sldChg chg="modSp">
        <pc:chgData name="Delicia Ballard" userId="S::dballard@seiservices.com::af551150-2e72-4722-ad56-38f252919f38" providerId="AD" clId="Web-{FB5FB19E-999B-27AE-5ACE-76EADA121B8B}" dt="2023-09-12T16:16:13.812" v="54" actId="20577"/>
        <pc:sldMkLst>
          <pc:docMk/>
          <pc:sldMk cId="120735265" sldId="316"/>
        </pc:sldMkLst>
        <pc:spChg chg="mod">
          <ac:chgData name="Delicia Ballard" userId="S::dballard@seiservices.com::af551150-2e72-4722-ad56-38f252919f38" providerId="AD" clId="Web-{FB5FB19E-999B-27AE-5ACE-76EADA121B8B}" dt="2023-09-12T16:15:46.983" v="51" actId="14100"/>
          <ac:spMkLst>
            <pc:docMk/>
            <pc:sldMk cId="120735265" sldId="316"/>
            <ac:spMk id="2" creationId="{B8C69DCE-E5E8-397D-93B5-812D08BDC82E}"/>
          </ac:spMkLst>
        </pc:spChg>
        <pc:spChg chg="mod">
          <ac:chgData name="Delicia Ballard" userId="S::dballard@seiservices.com::af551150-2e72-4722-ad56-38f252919f38" providerId="AD" clId="Web-{FB5FB19E-999B-27AE-5ACE-76EADA121B8B}" dt="2023-09-12T16:16:13.812" v="54" actId="20577"/>
          <ac:spMkLst>
            <pc:docMk/>
            <pc:sldMk cId="120735265" sldId="316"/>
            <ac:spMk id="3" creationId="{60C415F5-958E-2FD4-22B5-668D1F89D117}"/>
          </ac:spMkLst>
        </pc:spChg>
      </pc:sldChg>
      <pc:sldChg chg="modSp">
        <pc:chgData name="Delicia Ballard" userId="S::dballard@seiservices.com::af551150-2e72-4722-ad56-38f252919f38" providerId="AD" clId="Web-{FB5FB19E-999B-27AE-5ACE-76EADA121B8B}" dt="2023-09-12T16:19:34.803" v="62" actId="20577"/>
        <pc:sldMkLst>
          <pc:docMk/>
          <pc:sldMk cId="91990763" sldId="317"/>
        </pc:sldMkLst>
        <pc:spChg chg="mod">
          <ac:chgData name="Delicia Ballard" userId="S::dballard@seiservices.com::af551150-2e72-4722-ad56-38f252919f38" providerId="AD" clId="Web-{FB5FB19E-999B-27AE-5ACE-76EADA121B8B}" dt="2023-09-12T16:19:34.803" v="62" actId="20577"/>
          <ac:spMkLst>
            <pc:docMk/>
            <pc:sldMk cId="91990763" sldId="317"/>
            <ac:spMk id="3" creationId="{AF7D75B3-CC61-16ED-A74B-8A60A0395347}"/>
          </ac:spMkLst>
        </pc:spChg>
      </pc:sldChg>
      <pc:sldChg chg="modSp">
        <pc:chgData name="Delicia Ballard" userId="S::dballard@seiservices.com::af551150-2e72-4722-ad56-38f252919f38" providerId="AD" clId="Web-{FB5FB19E-999B-27AE-5ACE-76EADA121B8B}" dt="2023-09-12T16:19:59.336" v="64" actId="20577"/>
        <pc:sldMkLst>
          <pc:docMk/>
          <pc:sldMk cId="146564186" sldId="318"/>
        </pc:sldMkLst>
        <pc:spChg chg="mod">
          <ac:chgData name="Delicia Ballard" userId="S::dballard@seiservices.com::af551150-2e72-4722-ad56-38f252919f38" providerId="AD" clId="Web-{FB5FB19E-999B-27AE-5ACE-76EADA121B8B}" dt="2023-09-12T16:19:59.336" v="64" actId="20577"/>
          <ac:spMkLst>
            <pc:docMk/>
            <pc:sldMk cId="146564186" sldId="318"/>
            <ac:spMk id="3" creationId="{AB3CF43A-7607-B98F-F593-F7A93583CF3C}"/>
          </ac:spMkLst>
        </pc:spChg>
      </pc:sldChg>
      <pc:sldChg chg="modSp">
        <pc:chgData name="Delicia Ballard" userId="S::dballard@seiservices.com::af551150-2e72-4722-ad56-38f252919f38" providerId="AD" clId="Web-{FB5FB19E-999B-27AE-5ACE-76EADA121B8B}" dt="2023-09-12T16:17:42.784" v="56" actId="20577"/>
        <pc:sldMkLst>
          <pc:docMk/>
          <pc:sldMk cId="2947502750" sldId="324"/>
        </pc:sldMkLst>
        <pc:spChg chg="mod">
          <ac:chgData name="Delicia Ballard" userId="S::dballard@seiservices.com::af551150-2e72-4722-ad56-38f252919f38" providerId="AD" clId="Web-{FB5FB19E-999B-27AE-5ACE-76EADA121B8B}" dt="2023-09-12T16:17:42.784" v="56" actId="20577"/>
          <ac:spMkLst>
            <pc:docMk/>
            <pc:sldMk cId="2947502750" sldId="324"/>
            <ac:spMk id="3" creationId="{D3863CA3-3E40-4F67-C971-3DE5795B37B9}"/>
          </ac:spMkLst>
        </pc:spChg>
      </pc:sldChg>
      <pc:sldChg chg="modSp">
        <pc:chgData name="Delicia Ballard" userId="S::dballard@seiservices.com::af551150-2e72-4722-ad56-38f252919f38" providerId="AD" clId="Web-{FB5FB19E-999B-27AE-5ACE-76EADA121B8B}" dt="2023-09-12T16:22:04.262" v="67" actId="20577"/>
        <pc:sldMkLst>
          <pc:docMk/>
          <pc:sldMk cId="662562769" sldId="362"/>
        </pc:sldMkLst>
        <pc:spChg chg="mod">
          <ac:chgData name="Delicia Ballard" userId="S::dballard@seiservices.com::af551150-2e72-4722-ad56-38f252919f38" providerId="AD" clId="Web-{FB5FB19E-999B-27AE-5ACE-76EADA121B8B}" dt="2023-09-12T16:22:04.262" v="67" actId="20577"/>
          <ac:spMkLst>
            <pc:docMk/>
            <pc:sldMk cId="662562769" sldId="362"/>
            <ac:spMk id="3" creationId="{F66ECDAB-AF78-A06F-E791-12915E26BFF3}"/>
          </ac:spMkLst>
        </pc:spChg>
      </pc:sldChg>
      <pc:sldChg chg="modSp">
        <pc:chgData name="Delicia Ballard" userId="S::dballard@seiservices.com::af551150-2e72-4722-ad56-38f252919f38" providerId="AD" clId="Web-{FB5FB19E-999B-27AE-5ACE-76EADA121B8B}" dt="2023-09-12T16:25:28.519" v="79" actId="20577"/>
        <pc:sldMkLst>
          <pc:docMk/>
          <pc:sldMk cId="2013397961" sldId="366"/>
        </pc:sldMkLst>
        <pc:spChg chg="mod">
          <ac:chgData name="Delicia Ballard" userId="S::dballard@seiservices.com::af551150-2e72-4722-ad56-38f252919f38" providerId="AD" clId="Web-{FB5FB19E-999B-27AE-5ACE-76EADA121B8B}" dt="2023-09-12T16:25:28.519" v="79" actId="20577"/>
          <ac:spMkLst>
            <pc:docMk/>
            <pc:sldMk cId="2013397961" sldId="366"/>
            <ac:spMk id="3" creationId="{ED2788E9-0DC3-87C2-FAAC-D4127B4A3937}"/>
          </ac:spMkLst>
        </pc:spChg>
      </pc:sldChg>
      <pc:sldChg chg="modSp addCm modCm">
        <pc:chgData name="Delicia Ballard" userId="S::dballard@seiservices.com::af551150-2e72-4722-ad56-38f252919f38" providerId="AD" clId="Web-{FB5FB19E-999B-27AE-5ACE-76EADA121B8B}" dt="2023-09-12T16:30:46.750" v="114" actId="20577"/>
        <pc:sldMkLst>
          <pc:docMk/>
          <pc:sldMk cId="3102962448" sldId="369"/>
        </pc:sldMkLst>
        <pc:spChg chg="mod">
          <ac:chgData name="Delicia Ballard" userId="S::dballard@seiservices.com::af551150-2e72-4722-ad56-38f252919f38" providerId="AD" clId="Web-{FB5FB19E-999B-27AE-5ACE-76EADA121B8B}" dt="2023-09-12T16:30:46.750" v="114" actId="20577"/>
          <ac:spMkLst>
            <pc:docMk/>
            <pc:sldMk cId="3102962448" sldId="369"/>
            <ac:spMk id="3" creationId="{780B6474-533A-B805-EDE7-FB83D1DA03C7}"/>
          </ac:spMkLst>
        </pc:spChg>
        <pc:extLst>
          <p:ext xmlns:p="http://schemas.openxmlformats.org/presentationml/2006/main" uri="{D6D511B9-2390-475A-947B-AFAB55BFBCF1}">
            <pc226:cmChg xmlns:pc226="http://schemas.microsoft.com/office/powerpoint/2022/06/main/command" chg="add mod">
              <pc226:chgData name="Delicia Ballard" userId="S::dballard@seiservices.com::af551150-2e72-4722-ad56-38f252919f38" providerId="AD" clId="Web-{FB5FB19E-999B-27AE-5ACE-76EADA121B8B}" dt="2023-09-12T16:30:30.030" v="113" actId="20577"/>
              <pc2:cmMkLst xmlns:pc2="http://schemas.microsoft.com/office/powerpoint/2019/9/main/command">
                <pc:docMk/>
                <pc:sldMk cId="3102962448" sldId="369"/>
                <pc2:cmMk id="{6A8F974B-07E9-446C-BF55-0C2EBECF6CFA}"/>
              </pc2:cmMkLst>
            </pc226:cmChg>
          </p:ext>
        </pc:extLst>
      </pc:sldChg>
      <pc:sldChg chg="modSp">
        <pc:chgData name="Delicia Ballard" userId="S::dballard@seiservices.com::af551150-2e72-4722-ad56-38f252919f38" providerId="AD" clId="Web-{FB5FB19E-999B-27AE-5ACE-76EADA121B8B}" dt="2023-09-12T16:34:17.648" v="141" actId="20577"/>
        <pc:sldMkLst>
          <pc:docMk/>
          <pc:sldMk cId="1603027848" sldId="370"/>
        </pc:sldMkLst>
        <pc:spChg chg="mod">
          <ac:chgData name="Delicia Ballard" userId="S::dballard@seiservices.com::af551150-2e72-4722-ad56-38f252919f38" providerId="AD" clId="Web-{FB5FB19E-999B-27AE-5ACE-76EADA121B8B}" dt="2023-09-12T16:31:50.127" v="121" actId="20577"/>
          <ac:spMkLst>
            <pc:docMk/>
            <pc:sldMk cId="1603027848" sldId="370"/>
            <ac:spMk id="2" creationId="{D6BCD551-2D3F-6DC3-E5DD-486024C37F68}"/>
          </ac:spMkLst>
        </pc:spChg>
        <pc:spChg chg="mod">
          <ac:chgData name="Delicia Ballard" userId="S::dballard@seiservices.com::af551150-2e72-4722-ad56-38f252919f38" providerId="AD" clId="Web-{FB5FB19E-999B-27AE-5ACE-76EADA121B8B}" dt="2023-09-12T16:34:17.648" v="141" actId="20577"/>
          <ac:spMkLst>
            <pc:docMk/>
            <pc:sldMk cId="1603027848" sldId="370"/>
            <ac:spMk id="3" creationId="{6E6C50A8-81D8-4C73-8078-D5F6BCC1787B}"/>
          </ac:spMkLst>
        </pc:spChg>
      </pc:sldChg>
    </pc:docChg>
  </pc:docChgLst>
  <pc:docChgLst>
    <pc:chgData name="Amanda Everett" userId="S::aeverett@seiservices.com::740eb486-a0c7-41b0-b7c8-1577df44a73a" providerId="AD" clId="Web-{080F11FC-6939-466F-136A-210378C5870F}"/>
    <pc:docChg chg="modSld">
      <pc:chgData name="Amanda Everett" userId="S::aeverett@seiservices.com::740eb486-a0c7-41b0-b7c8-1577df44a73a" providerId="AD" clId="Web-{080F11FC-6939-466F-136A-210378C5870F}" dt="2023-09-15T15:58:53.900" v="17"/>
      <pc:docMkLst>
        <pc:docMk/>
      </pc:docMkLst>
      <pc:sldChg chg="delCm">
        <pc:chgData name="Amanda Everett" userId="S::aeverett@seiservices.com::740eb486-a0c7-41b0-b7c8-1577df44a73a" providerId="AD" clId="Web-{080F11FC-6939-466F-136A-210378C5870F}" dt="2023-09-15T15:50:59.483" v="0"/>
        <pc:sldMkLst>
          <pc:docMk/>
          <pc:sldMk cId="109574567" sldId="257"/>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0:59.483" v="0"/>
              <pc2:cmMkLst xmlns:pc2="http://schemas.microsoft.com/office/powerpoint/2019/9/main/command">
                <pc:docMk/>
                <pc:sldMk cId="109574567" sldId="257"/>
                <pc2:cmMk id="{8B79C41F-7587-4292-AA10-4B61AD88FB0A}"/>
              </pc2:cmMkLst>
            </pc226:cmChg>
          </p:ext>
        </pc:extLst>
      </pc:sldChg>
      <pc:sldChg chg="delCm">
        <pc:chgData name="Amanda Everett" userId="S::aeverett@seiservices.com::740eb486-a0c7-41b0-b7c8-1577df44a73a" providerId="AD" clId="Web-{080F11FC-6939-466F-136A-210378C5870F}" dt="2023-09-15T15:51:06.499" v="1"/>
        <pc:sldMkLst>
          <pc:docMk/>
          <pc:sldMk cId="2858757902" sldId="262"/>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06.499" v="1"/>
              <pc2:cmMkLst xmlns:pc2="http://schemas.microsoft.com/office/powerpoint/2019/9/main/command">
                <pc:docMk/>
                <pc:sldMk cId="2858757902" sldId="262"/>
                <pc2:cmMk id="{D4BD47C2-C11C-40B4-8701-6AE285007E2A}"/>
              </pc2:cmMkLst>
            </pc226:cmChg>
          </p:ext>
        </pc:extLst>
      </pc:sldChg>
      <pc:sldChg chg="delCm">
        <pc:chgData name="Amanda Everett" userId="S::aeverett@seiservices.com::740eb486-a0c7-41b0-b7c8-1577df44a73a" providerId="AD" clId="Web-{080F11FC-6939-466F-136A-210378C5870F}" dt="2023-09-15T15:51:12.156" v="2"/>
        <pc:sldMkLst>
          <pc:docMk/>
          <pc:sldMk cId="912696635" sldId="315"/>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12.156" v="2"/>
              <pc2:cmMkLst xmlns:pc2="http://schemas.microsoft.com/office/powerpoint/2019/9/main/command">
                <pc:docMk/>
                <pc:sldMk cId="912696635" sldId="315"/>
                <pc2:cmMk id="{6F075AB1-529E-4747-8469-0A76D49CBA42}"/>
              </pc2:cmMkLst>
            </pc226:cmChg>
          </p:ext>
        </pc:extLst>
      </pc:sldChg>
      <pc:sldChg chg="delCm">
        <pc:chgData name="Amanda Everett" userId="S::aeverett@seiservices.com::740eb486-a0c7-41b0-b7c8-1577df44a73a" providerId="AD" clId="Web-{080F11FC-6939-466F-136A-210378C5870F}" dt="2023-09-15T15:51:21.187" v="4"/>
        <pc:sldMkLst>
          <pc:docMk/>
          <pc:sldMk cId="120735265" sldId="316"/>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21.187" v="4"/>
              <pc2:cmMkLst xmlns:pc2="http://schemas.microsoft.com/office/powerpoint/2019/9/main/command">
                <pc:docMk/>
                <pc:sldMk cId="120735265" sldId="316"/>
                <pc2:cmMk id="{AC170D6D-99C6-4EA0-B806-89150B09A5CC}"/>
              </pc2:cmMkLst>
            </pc226:cmChg>
          </p:ext>
        </pc:extLst>
      </pc:sldChg>
      <pc:sldChg chg="delCm">
        <pc:chgData name="Amanda Everett" userId="S::aeverett@seiservices.com::740eb486-a0c7-41b0-b7c8-1577df44a73a" providerId="AD" clId="Web-{080F11FC-6939-466F-136A-210378C5870F}" dt="2023-09-15T15:51:32.766" v="8"/>
        <pc:sldMkLst>
          <pc:docMk/>
          <pc:sldMk cId="146564186" sldId="318"/>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32.766" v="8"/>
              <pc2:cmMkLst xmlns:pc2="http://schemas.microsoft.com/office/powerpoint/2019/9/main/command">
                <pc:docMk/>
                <pc:sldMk cId="146564186" sldId="318"/>
                <pc2:cmMk id="{6964865C-68D7-464B-918F-A6A6BFF219C5}"/>
              </pc2:cmMkLst>
            </pc226:cmChg>
          </p:ext>
        </pc:extLst>
      </pc:sldChg>
      <pc:sldChg chg="delCm">
        <pc:chgData name="Amanda Everett" userId="S::aeverett@seiservices.com::740eb486-a0c7-41b0-b7c8-1577df44a73a" providerId="AD" clId="Web-{080F11FC-6939-466F-136A-210378C5870F}" dt="2023-09-15T15:51:37.516" v="9"/>
        <pc:sldMkLst>
          <pc:docMk/>
          <pc:sldMk cId="494438611" sldId="319"/>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37.516" v="9"/>
              <pc2:cmMkLst xmlns:pc2="http://schemas.microsoft.com/office/powerpoint/2019/9/main/command">
                <pc:docMk/>
                <pc:sldMk cId="494438611" sldId="319"/>
                <pc2:cmMk id="{B9736EB0-A7CA-43F0-8B1B-C42EB261E546}"/>
              </pc2:cmMkLst>
            </pc226:cmChg>
          </p:ext>
        </pc:extLst>
      </pc:sldChg>
      <pc:sldChg chg="delCm">
        <pc:chgData name="Amanda Everett" userId="S::aeverett@seiservices.com::740eb486-a0c7-41b0-b7c8-1577df44a73a" providerId="AD" clId="Web-{080F11FC-6939-466F-136A-210378C5870F}" dt="2023-09-15T15:51:19.047" v="3"/>
        <pc:sldMkLst>
          <pc:docMk/>
          <pc:sldMk cId="2223754373" sldId="320"/>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19.047" v="3"/>
              <pc2:cmMkLst xmlns:pc2="http://schemas.microsoft.com/office/powerpoint/2019/9/main/command">
                <pc:docMk/>
                <pc:sldMk cId="2223754373" sldId="320"/>
                <pc2:cmMk id="{35DEBFAF-D3B0-4A73-9366-4DFF66E726C1}"/>
              </pc2:cmMkLst>
            </pc226:cmChg>
          </p:ext>
        </pc:extLst>
      </pc:sldChg>
      <pc:sldChg chg="delCm">
        <pc:chgData name="Amanda Everett" userId="S::aeverett@seiservices.com::740eb486-a0c7-41b0-b7c8-1577df44a73a" providerId="AD" clId="Web-{080F11FC-6939-466F-136A-210378C5870F}" dt="2023-09-15T15:51:23.781" v="5"/>
        <pc:sldMkLst>
          <pc:docMk/>
          <pc:sldMk cId="1098556696" sldId="322"/>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23.781" v="5"/>
              <pc2:cmMkLst xmlns:pc2="http://schemas.microsoft.com/office/powerpoint/2019/9/main/command">
                <pc:docMk/>
                <pc:sldMk cId="1098556696" sldId="322"/>
                <pc2:cmMk id="{80AF41E5-C6C8-412D-A58F-A76DCCD541D8}"/>
              </pc2:cmMkLst>
            </pc226:cmChg>
          </p:ext>
        </pc:extLst>
      </pc:sldChg>
      <pc:sldChg chg="delCm">
        <pc:chgData name="Amanda Everett" userId="S::aeverett@seiservices.com::740eb486-a0c7-41b0-b7c8-1577df44a73a" providerId="AD" clId="Web-{080F11FC-6939-466F-136A-210378C5870F}" dt="2023-09-15T15:51:26.453" v="6"/>
        <pc:sldMkLst>
          <pc:docMk/>
          <pc:sldMk cId="216269700" sldId="323"/>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26.453" v="6"/>
              <pc2:cmMkLst xmlns:pc2="http://schemas.microsoft.com/office/powerpoint/2019/9/main/command">
                <pc:docMk/>
                <pc:sldMk cId="216269700" sldId="323"/>
                <pc2:cmMk id="{09247C42-8C27-425B-BD42-11453AB9E35B}"/>
              </pc2:cmMkLst>
            </pc226:cmChg>
          </p:ext>
        </pc:extLst>
      </pc:sldChg>
      <pc:sldChg chg="delCm">
        <pc:chgData name="Amanda Everett" userId="S::aeverett@seiservices.com::740eb486-a0c7-41b0-b7c8-1577df44a73a" providerId="AD" clId="Web-{080F11FC-6939-466F-136A-210378C5870F}" dt="2023-09-15T15:51:29.985" v="7"/>
        <pc:sldMkLst>
          <pc:docMk/>
          <pc:sldMk cId="2947502750" sldId="324"/>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29.985" v="7"/>
              <pc2:cmMkLst xmlns:pc2="http://schemas.microsoft.com/office/powerpoint/2019/9/main/command">
                <pc:docMk/>
                <pc:sldMk cId="2947502750" sldId="324"/>
                <pc2:cmMk id="{2605E090-7A7A-4FB9-A393-4195E6540DAB}"/>
              </pc2:cmMkLst>
            </pc226:cmChg>
          </p:ext>
        </pc:extLst>
      </pc:sldChg>
      <pc:sldChg chg="delCm">
        <pc:chgData name="Amanda Everett" userId="S::aeverett@seiservices.com::740eb486-a0c7-41b0-b7c8-1577df44a73a" providerId="AD" clId="Web-{080F11FC-6939-466F-136A-210378C5870F}" dt="2023-09-15T15:51:48.736" v="12"/>
        <pc:sldMkLst>
          <pc:docMk/>
          <pc:sldMk cId="2768317649" sldId="337"/>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48.736" v="12"/>
              <pc2:cmMkLst xmlns:pc2="http://schemas.microsoft.com/office/powerpoint/2019/9/main/command">
                <pc:docMk/>
                <pc:sldMk cId="2768317649" sldId="337"/>
                <pc2:cmMk id="{A4E4B132-7137-4D79-B4EB-12F1BF02DD23}"/>
              </pc2:cmMkLst>
            </pc226:cmChg>
          </p:ext>
        </pc:extLst>
      </pc:sldChg>
      <pc:sldChg chg="delCm">
        <pc:chgData name="Amanda Everett" userId="S::aeverett@seiservices.com::740eb486-a0c7-41b0-b7c8-1577df44a73a" providerId="AD" clId="Web-{080F11FC-6939-466F-136A-210378C5870F}" dt="2023-09-15T15:51:51.392" v="13"/>
        <pc:sldMkLst>
          <pc:docMk/>
          <pc:sldMk cId="2610218467" sldId="361"/>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51.392" v="13"/>
              <pc2:cmMkLst xmlns:pc2="http://schemas.microsoft.com/office/powerpoint/2019/9/main/command">
                <pc:docMk/>
                <pc:sldMk cId="2610218467" sldId="361"/>
                <pc2:cmMk id="{5474951E-7A62-46DD-B42A-E8B5ACDB638C}"/>
              </pc2:cmMkLst>
            </pc226:cmChg>
          </p:ext>
        </pc:extLst>
      </pc:sldChg>
      <pc:sldChg chg="delCm">
        <pc:chgData name="Amanda Everett" userId="S::aeverett@seiservices.com::740eb486-a0c7-41b0-b7c8-1577df44a73a" providerId="AD" clId="Web-{080F11FC-6939-466F-136A-210378C5870F}" dt="2023-09-15T15:51:42.892" v="10"/>
        <pc:sldMkLst>
          <pc:docMk/>
          <pc:sldMk cId="2013397961" sldId="366"/>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42.892" v="10"/>
              <pc2:cmMkLst xmlns:pc2="http://schemas.microsoft.com/office/powerpoint/2019/9/main/command">
                <pc:docMk/>
                <pc:sldMk cId="2013397961" sldId="366"/>
                <pc2:cmMk id="{E0E32924-47E9-42BA-887D-8DF6A516CF4D}"/>
              </pc2:cmMkLst>
            </pc226:cmChg>
          </p:ext>
        </pc:extLst>
      </pc:sldChg>
      <pc:sldChg chg="delCm">
        <pc:chgData name="Amanda Everett" userId="S::aeverett@seiservices.com::740eb486-a0c7-41b0-b7c8-1577df44a73a" providerId="AD" clId="Web-{080F11FC-6939-466F-136A-210378C5870F}" dt="2023-09-15T15:51:48.048" v="11"/>
        <pc:sldMkLst>
          <pc:docMk/>
          <pc:sldMk cId="756543492" sldId="367"/>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1:48.048" v="11"/>
              <pc2:cmMkLst xmlns:pc2="http://schemas.microsoft.com/office/powerpoint/2019/9/main/command">
                <pc:docMk/>
                <pc:sldMk cId="756543492" sldId="367"/>
                <pc2:cmMk id="{7D48E4EF-C1DE-4DA2-A371-4FCC14794445}"/>
              </pc2:cmMkLst>
            </pc226:cmChg>
          </p:ext>
        </pc:extLst>
      </pc:sldChg>
      <pc:sldChg chg="delCm">
        <pc:chgData name="Amanda Everett" userId="S::aeverett@seiservices.com::740eb486-a0c7-41b0-b7c8-1577df44a73a" providerId="AD" clId="Web-{080F11FC-6939-466F-136A-210378C5870F}" dt="2023-09-15T15:58:53.900" v="17"/>
        <pc:sldMkLst>
          <pc:docMk/>
          <pc:sldMk cId="1288736748" sldId="368"/>
        </pc:sldMkLst>
        <pc:extLst>
          <p:ext xmlns:p="http://schemas.openxmlformats.org/presentationml/2006/main" uri="{D6D511B9-2390-475A-947B-AFAB55BFBCF1}">
            <pc226:cmChg xmlns:pc226="http://schemas.microsoft.com/office/powerpoint/2022/06/main/command" chg="del">
              <pc226:chgData name="Amanda Everett" userId="S::aeverett@seiservices.com::740eb486-a0c7-41b0-b7c8-1577df44a73a" providerId="AD" clId="Web-{080F11FC-6939-466F-136A-210378C5870F}" dt="2023-09-15T15:58:53.900" v="17"/>
              <pc2:cmMkLst xmlns:pc2="http://schemas.microsoft.com/office/powerpoint/2019/9/main/command">
                <pc:docMk/>
                <pc:sldMk cId="1288736748" sldId="368"/>
                <pc2:cmMk id="{BD50E611-1093-47E9-8372-DCBA67181B15}"/>
              </pc2:cmMkLst>
            </pc226:cmChg>
          </p:ext>
        </pc:extLst>
      </pc:sldChg>
      <pc:sldChg chg="modSp delCm modCm">
        <pc:chgData name="Amanda Everett" userId="S::aeverett@seiservices.com::740eb486-a0c7-41b0-b7c8-1577df44a73a" providerId="AD" clId="Web-{080F11FC-6939-466F-136A-210378C5870F}" dt="2023-09-15T15:58:48.305" v="16"/>
        <pc:sldMkLst>
          <pc:docMk/>
          <pc:sldMk cId="3102962448" sldId="369"/>
        </pc:sldMkLst>
        <pc:spChg chg="mod">
          <ac:chgData name="Amanda Everett" userId="S::aeverett@seiservices.com::740eb486-a0c7-41b0-b7c8-1577df44a73a" providerId="AD" clId="Web-{080F11FC-6939-466F-136A-210378C5870F}" dt="2023-09-15T15:58:43.196" v="15" actId="20577"/>
          <ac:spMkLst>
            <pc:docMk/>
            <pc:sldMk cId="3102962448" sldId="369"/>
            <ac:spMk id="3" creationId="{780B6474-533A-B805-EDE7-FB83D1DA03C7}"/>
          </ac:spMkLst>
        </pc:spChg>
        <pc:extLst>
          <p:ext xmlns:p="http://schemas.openxmlformats.org/presentationml/2006/main" uri="{D6D511B9-2390-475A-947B-AFAB55BFBCF1}">
            <pc226:cmChg xmlns:pc226="http://schemas.microsoft.com/office/powerpoint/2022/06/main/command" chg="del mod">
              <pc226:chgData name="Amanda Everett" userId="S::aeverett@seiservices.com::740eb486-a0c7-41b0-b7c8-1577df44a73a" providerId="AD" clId="Web-{080F11FC-6939-466F-136A-210378C5870F}" dt="2023-09-15T15:58:48.305" v="16"/>
              <pc2:cmMkLst xmlns:pc2="http://schemas.microsoft.com/office/powerpoint/2019/9/main/command">
                <pc:docMk/>
                <pc:sldMk cId="3102962448" sldId="369"/>
                <pc2:cmMk id="{6A8F974B-07E9-446C-BF55-0C2EBECF6CFA}"/>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1A4D8F-AAE3-4D00-8A0B-F89AB51A36B7}" type="datetimeFigureOut">
              <a:rPr lang="en-US" smtClean="0"/>
              <a:t>10/2/2023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5B298C-9D40-48B8-B836-76030712410F}" type="slidenum">
              <a:rPr lang="en-US" smtClean="0"/>
              <a:t>‹#›</a:t>
            </a:fld>
            <a:endParaRPr lang="en-US"/>
          </a:p>
        </p:txBody>
      </p:sp>
    </p:spTree>
    <p:extLst>
      <p:ext uri="{BB962C8B-B14F-4D97-AF65-F5344CB8AC3E}">
        <p14:creationId xmlns:p14="http://schemas.microsoft.com/office/powerpoint/2010/main" val="418842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dirty="0">
                <a:solidFill>
                  <a:srgbClr val="000000"/>
                </a:solidFill>
                <a:latin typeface="Calibri"/>
                <a:cs typeface="Calibri"/>
              </a:rPr>
              <a:t>The topic of this training is Building Multi-Disciplinary Core Planning Teams.</a:t>
            </a:r>
          </a:p>
          <a:p>
            <a:pPr algn="l" rtl="0" fontAlgn="base"/>
            <a:endParaRPr lang="en-US" b="0" i="0" dirty="0">
              <a:solidFill>
                <a:srgbClr val="000000"/>
              </a:solidFill>
              <a:effectLst/>
              <a:latin typeface="Segoe UI" panose="020B0502040204020203" pitchFamily="34" charset="0"/>
            </a:endParaRPr>
          </a:p>
          <a:p>
            <a:pPr algn="l" rtl="0" fontAlgn="base"/>
            <a:r>
              <a:rPr lang="en-US" sz="1200" dirty="0">
                <a:solidFill>
                  <a:srgbClr val="000000"/>
                </a:solidFill>
                <a:latin typeface="Calibri" panose="020F0502020204030204" pitchFamily="34" charset="0"/>
              </a:rPr>
              <a:t>This presentation provides foundational information on putting together teams designated to develop emergency operations plans for schools and school districts in addition to other training topics offered by the Readiness and Emergency Management for Schools (REMS) Technical Assistance (TA) Center. </a:t>
            </a:r>
          </a:p>
          <a:p>
            <a:pPr algn="l" rtl="0" fontAlgn="base"/>
            <a:endParaRPr lang="en-US" b="0" i="0" dirty="0">
              <a:solidFill>
                <a:srgbClr val="000000"/>
              </a:solidFill>
              <a:effectLst/>
              <a:latin typeface="Segoe UI" panose="020B0502040204020203" pitchFamily="34" charset="0"/>
            </a:endParaRPr>
          </a:p>
          <a:p>
            <a:pPr algn="l" rtl="0" fontAlgn="base"/>
            <a:r>
              <a:rPr lang="en-US" sz="1200" dirty="0">
                <a:solidFill>
                  <a:srgbClr val="000000"/>
                </a:solidFill>
                <a:latin typeface="Calibri" panose="020F0502020204030204" pitchFamily="34" charset="0"/>
              </a:rPr>
              <a:t>The U.S. Department of Education, Office of Safe and Supportive Schools administers the REMS TA Center, your National School Safety Center, to serve two critical functions aimed at helping education agencies, with their community partners, manage safety, security, and emergency preparedness programs. We build the preparedness capacity (including prevention, protection, mitigation, response, and recovery efforts) of schools, school districts, and institutions of higher education (IHEs), with their community partners, at the local, state, and Federal levee primary source of information dissemination for schools, school districts, and IHEs for emergencies via the REMS TA Center Website. </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1</a:t>
            </a:fld>
            <a:endParaRPr lang="en-US"/>
          </a:p>
        </p:txBody>
      </p:sp>
    </p:spTree>
    <p:extLst>
      <p:ext uri="{BB962C8B-B14F-4D97-AF65-F5344CB8AC3E}">
        <p14:creationId xmlns:p14="http://schemas.microsoft.com/office/powerpoint/2010/main" val="144457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35" fontAlgn="base">
              <a:spcBef>
                <a:spcPct val="0"/>
              </a:spcBef>
              <a:spcAft>
                <a:spcPct val="0"/>
              </a:spcAft>
              <a:defRPr/>
            </a:pPr>
            <a:r>
              <a:rPr lang="en-US" altLang="en-US" dirty="0">
                <a:solidFill>
                  <a:prstClr val="black"/>
                </a:solidFill>
              </a:rPr>
              <a:t>The following principles are key to developing a comprehensive school EOP that addresses a range of threats and hazards. </a:t>
            </a:r>
          </a:p>
          <a:p>
            <a:pPr defTabSz="914335" fontAlgn="base">
              <a:spcBef>
                <a:spcPct val="0"/>
              </a:spcBef>
              <a:spcAft>
                <a:spcPct val="0"/>
              </a:spcAft>
              <a:defRPr/>
            </a:pPr>
            <a:endParaRPr lang="en-US" altLang="en-US" dirty="0">
              <a:solidFill>
                <a:prstClr val="black"/>
              </a:solidFill>
            </a:endParaRPr>
          </a:p>
          <a:p>
            <a:pPr defTabSz="914335" fontAlgn="base">
              <a:spcBef>
                <a:spcPct val="0"/>
              </a:spcBef>
              <a:spcAft>
                <a:spcPct val="0"/>
              </a:spcAft>
              <a:defRPr/>
            </a:pPr>
            <a:r>
              <a:rPr lang="en-US" altLang="en-US" dirty="0">
                <a:solidFill>
                  <a:prstClr val="black"/>
                </a:solidFill>
              </a:rPr>
              <a:t>Planning</a:t>
            </a:r>
          </a:p>
          <a:p>
            <a:pPr marL="171438" indent="-171438" defTabSz="914335" fontAlgn="base">
              <a:spcBef>
                <a:spcPct val="0"/>
              </a:spcBef>
              <a:spcAft>
                <a:spcPct val="0"/>
              </a:spcAft>
              <a:buFont typeface="Arial" panose="020B0604020202020204" pitchFamily="34" charset="0"/>
              <a:buChar char="•"/>
              <a:defRPr/>
            </a:pPr>
            <a:r>
              <a:rPr lang="en-US" altLang="en-US" dirty="0">
                <a:solidFill>
                  <a:prstClr val="black"/>
                </a:solidFill>
              </a:rPr>
              <a:t>Must be supported by leadership.</a:t>
            </a:r>
          </a:p>
          <a:p>
            <a:pPr marL="171438" indent="-171438" defTabSz="914335" fontAlgn="base">
              <a:spcBef>
                <a:spcPct val="0"/>
              </a:spcBef>
              <a:spcAft>
                <a:spcPct val="0"/>
              </a:spcAft>
              <a:buFont typeface="Arial" panose="020B0604020202020204" pitchFamily="34" charset="0"/>
              <a:buChar char="•"/>
              <a:defRPr/>
            </a:pPr>
            <a:r>
              <a:rPr lang="en-US" altLang="en-US" dirty="0">
                <a:solidFill>
                  <a:prstClr val="black"/>
                </a:solidFill>
              </a:rPr>
              <a:t>Uses assessments to customize plans to the building level.</a:t>
            </a:r>
          </a:p>
          <a:p>
            <a:pPr marL="171438" indent="-171438" defTabSz="914335" fontAlgn="base">
              <a:spcBef>
                <a:spcPct val="0"/>
              </a:spcBef>
              <a:spcAft>
                <a:spcPct val="0"/>
              </a:spcAft>
              <a:buFont typeface="Arial" panose="020B0604020202020204" pitchFamily="34" charset="0"/>
              <a:buChar char="•"/>
              <a:defRPr/>
            </a:pPr>
            <a:r>
              <a:rPr lang="en-US" altLang="en-US" dirty="0">
                <a:solidFill>
                  <a:prstClr val="black"/>
                </a:solidFill>
              </a:rPr>
              <a:t>Considers all threats and hazards.</a:t>
            </a:r>
          </a:p>
          <a:p>
            <a:pPr marL="171438" indent="-171438" defTabSz="914335" fontAlgn="base">
              <a:spcBef>
                <a:spcPct val="0"/>
              </a:spcBef>
              <a:spcAft>
                <a:spcPct val="0"/>
              </a:spcAft>
              <a:buFont typeface="Arial" panose="020B0604020202020204" pitchFamily="34" charset="0"/>
              <a:buChar char="•"/>
              <a:defRPr/>
            </a:pPr>
            <a:r>
              <a:rPr lang="en-US" altLang="en-US" dirty="0">
                <a:solidFill>
                  <a:prstClr val="black"/>
                </a:solidFill>
              </a:rPr>
              <a:t>Provides for the access and functional needs of the whole school community.</a:t>
            </a:r>
          </a:p>
          <a:p>
            <a:pPr marL="171438" indent="-171438" defTabSz="914335" fontAlgn="base">
              <a:spcBef>
                <a:spcPct val="0"/>
              </a:spcBef>
              <a:spcAft>
                <a:spcPct val="0"/>
              </a:spcAft>
              <a:buFont typeface="Arial" panose="020B0604020202020204" pitchFamily="34" charset="0"/>
              <a:buChar char="•"/>
              <a:defRPr/>
            </a:pPr>
            <a:r>
              <a:rPr lang="en-US" altLang="en-US" dirty="0">
                <a:solidFill>
                  <a:prstClr val="black"/>
                </a:solidFill>
              </a:rPr>
              <a:t>Considers all settings and all times.</a:t>
            </a:r>
          </a:p>
          <a:p>
            <a:pPr marL="171438" indent="-171438" defTabSz="914335" fontAlgn="base">
              <a:spcBef>
                <a:spcPct val="0"/>
              </a:spcBef>
              <a:spcAft>
                <a:spcPct val="0"/>
              </a:spcAft>
              <a:buFont typeface="Arial" panose="020B0604020202020204" pitchFamily="34" charset="0"/>
              <a:buChar char="•"/>
              <a:defRPr/>
            </a:pPr>
            <a:r>
              <a:rPr lang="en-US" altLang="en-US" dirty="0">
                <a:solidFill>
                  <a:prstClr val="black"/>
                </a:solidFill>
              </a:rPr>
              <a:t>Follows a collaborative process.</a:t>
            </a:r>
          </a:p>
          <a:p>
            <a:pPr defTabSz="914335" fontAlgn="base">
              <a:spcBef>
                <a:spcPct val="0"/>
              </a:spcBef>
              <a:spcAft>
                <a:spcPct val="0"/>
              </a:spcAft>
              <a:defRPr/>
            </a:pPr>
            <a:endParaRPr lang="en-US" altLang="en-US" dirty="0">
              <a:solidFill>
                <a:prstClr val="black"/>
              </a:solidFill>
            </a:endParaRPr>
          </a:p>
          <a:p>
            <a:pPr defTabSz="914335" fontAlgn="base">
              <a:spcBef>
                <a:spcPct val="0"/>
              </a:spcBef>
              <a:spcAft>
                <a:spcPct val="0"/>
              </a:spcAft>
              <a:defRPr/>
            </a:pPr>
            <a:r>
              <a:rPr lang="en-US" altLang="en-US" dirty="0">
                <a:solidFill>
                  <a:prstClr val="black"/>
                </a:solidFill>
              </a:rPr>
              <a:t>Let’s consider these in detail.</a:t>
            </a:r>
          </a:p>
          <a:p>
            <a:pPr defTabSz="914335" fontAlgn="base">
              <a:spcBef>
                <a:spcPct val="0"/>
              </a:spcBef>
              <a:spcAft>
                <a:spcPct val="0"/>
              </a:spcAft>
              <a:defRPr/>
            </a:pPr>
            <a:endParaRPr lang="en-US" altLang="en-US" dirty="0">
              <a:solidFill>
                <a:prstClr val="black"/>
              </a:solidFill>
            </a:endParaRPr>
          </a:p>
          <a:p>
            <a:pPr defTabSz="914335" fontAlgn="base">
              <a:spcBef>
                <a:spcPct val="0"/>
              </a:spcBef>
              <a:spcAft>
                <a:spcPct val="0"/>
              </a:spcAft>
              <a:defRPr/>
            </a:pPr>
            <a:endParaRPr lang="en-US" altLang="en-US" dirty="0">
              <a:solidFill>
                <a:prstClr val="black"/>
              </a:solidFill>
            </a:endParaRPr>
          </a:p>
          <a:p>
            <a:pPr defTabSz="914335" fontAlgn="base">
              <a:spcBef>
                <a:spcPct val="0"/>
              </a:spcBef>
              <a:spcAft>
                <a:spcPct val="0"/>
              </a:spcAft>
              <a:defRPr/>
            </a:pPr>
            <a:endParaRPr lang="en-US" altLang="en-US" dirty="0">
              <a:solidFill>
                <a:prstClr val="black"/>
              </a:solidFill>
            </a:endParaRPr>
          </a:p>
          <a:p>
            <a:endParaRPr lang="en-US" altLang="en-US" dirty="0"/>
          </a:p>
          <a:p>
            <a:endParaRPr 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27164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Explain that initial leadership support has been demonstrated through their appointment to the team by leadership. Explain the process you went through to get this support (see Guidelines and Resources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Reiterate that planning must be </a:t>
            </a:r>
            <a:r>
              <a:rPr lang="en-US" altLang="en-US" u="sng" dirty="0"/>
              <a:t>supported by leadership</a:t>
            </a:r>
            <a:r>
              <a:rPr lang="en-US" altLang="en-US" dirty="0"/>
              <a:t>. At the district and school levels, senior-level officials can help the planning process by demonstrating strong support for the planning team. Emphasize importance of getting buy-in from leadership throughout the process, as well as at the end (leadership needs to sign-off on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dirty="0"/>
              <a:t>Outline what leadership has pledged. Some examples are listed: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Time commitment – those who will be serving on the commitment will be afforded the time to meet and work on individual assignments. Supervisors will allow this time commitment.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Financial – if feasible, financial support can be given if planning work has to take place after normal working hours.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Plan Implementation – a commitment to regularly receive updates on plan development, ultimately approve the plan, and promote the plan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dirty="0"/>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11</a:t>
            </a:fld>
            <a:endParaRPr lang="en-US"/>
          </a:p>
        </p:txBody>
      </p:sp>
    </p:spTree>
    <p:extLst>
      <p:ext uri="{BB962C8B-B14F-4D97-AF65-F5344CB8AC3E}">
        <p14:creationId xmlns:p14="http://schemas.microsoft.com/office/powerpoint/2010/main" val="4139023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Collaboration stakeholders may come from a broad range of community agencies. </a:t>
            </a:r>
          </a:p>
          <a:p>
            <a:endParaRPr lang="en-US" dirty="0"/>
          </a:p>
          <a:p>
            <a:r>
              <a:rPr lang="en-US" dirty="0"/>
              <a:t>Core and ad-hoc planning teams should be multidisciplinary and include representation from various stakeholder groups in the community that may be involved before, during, or after an emergency. </a:t>
            </a:r>
          </a:p>
        </p:txBody>
      </p:sp>
      <p:sp>
        <p:nvSpPr>
          <p:cNvPr id="4" name="Slide Number Placeholder 3"/>
          <p:cNvSpPr>
            <a:spLocks noGrp="1"/>
          </p:cNvSpPr>
          <p:nvPr>
            <p:ph type="sldNum" sz="quarter" idx="5"/>
          </p:nvPr>
        </p:nvSpPr>
        <p:spPr/>
        <p:txBody>
          <a:bodyPr/>
          <a:lstStyle/>
          <a:p>
            <a:fld id="{585B298C-9D40-48B8-B836-76030712410F}" type="slidenum">
              <a:rPr lang="en-US" smtClean="0"/>
              <a:t>12</a:t>
            </a:fld>
            <a:endParaRPr lang="en-US"/>
          </a:p>
        </p:txBody>
      </p:sp>
    </p:spTree>
    <p:extLst>
      <p:ext uri="{BB962C8B-B14F-4D97-AF65-F5344CB8AC3E}">
        <p14:creationId xmlns:p14="http://schemas.microsoft.com/office/powerpoint/2010/main" val="2686868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Site Assessment</a:t>
            </a:r>
          </a:p>
          <a:p>
            <a:r>
              <a:rPr lang="en-US" dirty="0"/>
              <a:t>Review of building egress/ingress controls, policies, and procedures</a:t>
            </a:r>
          </a:p>
          <a:p>
            <a:r>
              <a:rPr lang="en-US" dirty="0"/>
              <a:t>Exterior building visibility</a:t>
            </a:r>
          </a:p>
          <a:p>
            <a:r>
              <a:rPr lang="en-US" dirty="0"/>
              <a:t>Structural integrity of buildings</a:t>
            </a:r>
          </a:p>
          <a:p>
            <a:r>
              <a:rPr lang="en-US" dirty="0"/>
              <a:t>Disability and functional needs access compliance</a:t>
            </a:r>
          </a:p>
          <a:p>
            <a:r>
              <a:rPr lang="en-US" dirty="0"/>
              <a:t>Emergency vehicle access</a:t>
            </a:r>
            <a:endParaRPr lang="en-US" b="0" i="0" dirty="0">
              <a:solidFill>
                <a:srgbClr val="333333"/>
              </a:solidFill>
              <a:effectLst/>
              <a:latin typeface="Arial" panose="020B0604020202020204" pitchFamily="34" charset="0"/>
            </a:endParaRPr>
          </a:p>
          <a:p>
            <a:pPr marL="0" indent="0">
              <a:buFont typeface="Arial" panose="020B0604020202020204" pitchFamily="34" charset="0"/>
              <a:buNone/>
            </a:pPr>
            <a:endParaRPr lang="en-US" b="0" i="0" dirty="0">
              <a:solidFill>
                <a:srgbClr val="333333"/>
              </a:solidFill>
              <a:effectLst/>
              <a:latin typeface="Arial" panose="020B0604020202020204" pitchFamily="34" charset="0"/>
            </a:endParaRPr>
          </a:p>
          <a:p>
            <a:pPr marL="0" indent="0">
              <a:buFont typeface="Arial" panose="020B0604020202020204" pitchFamily="34" charset="0"/>
              <a:buNone/>
            </a:pPr>
            <a:r>
              <a:rPr lang="en-US" b="0" i="0" dirty="0">
                <a:solidFill>
                  <a:srgbClr val="333333"/>
                </a:solidFill>
                <a:effectLst/>
                <a:latin typeface="Arial" panose="020B0604020202020204" pitchFamily="34" charset="0"/>
              </a:rPr>
              <a:t>Purpose:</a:t>
            </a:r>
          </a:p>
          <a:p>
            <a:pPr marL="171450" lvl="0" indent="-171450" algn="l">
              <a:lnSpc>
                <a:spcPct val="150000"/>
              </a:lnSpc>
              <a:buFont typeface="Arial" panose="020B0604020202020204" pitchFamily="34" charset="0"/>
              <a:buChar char="•"/>
            </a:pPr>
            <a:r>
              <a:rPr lang="en-US" b="0" i="0" dirty="0">
                <a:solidFill>
                  <a:srgbClr val="333333"/>
                </a:solidFill>
                <a:effectLst/>
                <a:latin typeface="Arial" panose="020B0604020202020204" pitchFamily="34" charset="0"/>
              </a:rPr>
              <a:t>Increased understanding of the potential impact of threats and hazards on the school buildings and grounds.</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Increased understanding of risk and vulnerabilities of the school buildings and grounds when developing the plan.</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Knowledge of which facilities are physically accessible to students, staff, parents, volunteer workers, and emergency response personnel with disabilities and can be used in compliance with the law.</a:t>
            </a:r>
          </a:p>
          <a:p>
            <a:pPr marL="0" lvl="0" indent="0" algn="l">
              <a:buFont typeface="Arial" panose="020B0604020202020204" pitchFamily="34" charset="0"/>
              <a:buNone/>
            </a:pPr>
            <a:endParaRPr lang="en-US" b="0" i="0" dirty="0">
              <a:solidFill>
                <a:srgbClr val="333333"/>
              </a:solidFill>
              <a:effectLst/>
              <a:latin typeface="Arial" panose="020B0604020202020204" pitchFamily="34" charset="0"/>
            </a:endParaRPr>
          </a:p>
          <a:p>
            <a:pPr marL="0" lvl="0" indent="0" algn="l">
              <a:buFont typeface="Arial" panose="020B0604020202020204" pitchFamily="34" charset="0"/>
              <a:buNone/>
            </a:pPr>
            <a:r>
              <a:rPr lang="en-US" b="0" i="0" dirty="0">
                <a:solidFill>
                  <a:srgbClr val="333333"/>
                </a:solidFill>
                <a:effectLst/>
                <a:latin typeface="Arial" panose="020B0604020202020204" pitchFamily="34" charset="0"/>
              </a:rPr>
              <a:t>Key Core Planning Team Member Roles</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Facilities Manager – can provide input on accessibility, floor plans, schematic drawings, upcoming and deferred maintenance plans, upcoming building use changes and remodeling.</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Disability Services Coordinator – will have insight for ADA requirements and accessibility needs that may be unique to the district and school population that go beyond ADA requirements.</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Security Director and Police Department – can provide input on evacuation routes and choke points, access control systems, CCTV, Crime Prevention Through Environmental Design (CPTED) principles before new construction and remodeling projects.</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Teachers – should be involved because they have an understanding of how classrooms should be constructed and outfitted for instructional purposes. They will be invaluable for addressing lab safety, storage of chemicals, and classroom monitoring for exams.</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Information Technology – this department is often involved in the planning and installation of CCTY and access control systems. They may also have oversight in collaboration with Facilities and Security on the emergency notification system.</a:t>
            </a:r>
          </a:p>
          <a:p>
            <a:pPr marL="171450" lvl="0" indent="-171450" algn="l">
              <a:buFont typeface="Arial" panose="020B0604020202020204" pitchFamily="34" charset="0"/>
              <a:buChar char="•"/>
            </a:pPr>
            <a:r>
              <a:rPr lang="en-US" b="0" i="0" dirty="0">
                <a:solidFill>
                  <a:srgbClr val="333333"/>
                </a:solidFill>
                <a:effectLst/>
                <a:latin typeface="Arial" panose="020B0604020202020204" pitchFamily="34" charset="0"/>
              </a:rPr>
              <a:t>Fire Department – involved with fire and safety inspections and training.</a:t>
            </a:r>
          </a:p>
          <a:p>
            <a:pPr marL="0" lvl="0" indent="0" algn="l">
              <a:buFont typeface="Arial" panose="020B0604020202020204" pitchFamily="34" charset="0"/>
              <a:buNone/>
            </a:pPr>
            <a:endParaRPr lang="en-US" b="0" i="0" dirty="0">
              <a:solidFill>
                <a:srgbClr val="333333"/>
              </a:solidFill>
              <a:effectLst/>
              <a:latin typeface="Arial" panose="020B0604020202020204" pitchFamily="34" charset="0"/>
            </a:endParaRPr>
          </a:p>
          <a:p>
            <a:pPr marL="628650" lvl="1" indent="-171450">
              <a:buFont typeface="Arial" panose="020B0604020202020204" pitchFamily="34" charset="0"/>
              <a:buChar char="•"/>
            </a:pPr>
            <a:endParaRPr lang="en-US" b="1" dirty="0"/>
          </a:p>
        </p:txBody>
      </p:sp>
      <p:sp>
        <p:nvSpPr>
          <p:cNvPr id="4" name="Slide Number Placeholder 3"/>
          <p:cNvSpPr>
            <a:spLocks noGrp="1"/>
          </p:cNvSpPr>
          <p:nvPr>
            <p:ph type="sldNum" sz="quarter" idx="5"/>
          </p:nvPr>
        </p:nvSpPr>
        <p:spPr/>
        <p:txBody>
          <a:bodyPr/>
          <a:lstStyle/>
          <a:p>
            <a:fld id="{585B298C-9D40-48B8-B836-76030712410F}" type="slidenum">
              <a:rPr lang="en-US" smtClean="0"/>
              <a:t>13</a:t>
            </a:fld>
            <a:endParaRPr lang="en-US"/>
          </a:p>
        </p:txBody>
      </p:sp>
    </p:spTree>
    <p:extLst>
      <p:ext uri="{BB962C8B-B14F-4D97-AF65-F5344CB8AC3E}">
        <p14:creationId xmlns:p14="http://schemas.microsoft.com/office/powerpoint/2010/main" val="2348924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Culture and Climate Assessment</a:t>
            </a:r>
          </a:p>
          <a:p>
            <a:r>
              <a:rPr lang="en-US" dirty="0"/>
              <a:t>Assessment may reveal a high incidents of bullying.</a:t>
            </a:r>
          </a:p>
          <a:p>
            <a:pPr marL="171450" indent="-171450">
              <a:buFont typeface="Arial" panose="020B0604020202020204" pitchFamily="34" charset="0"/>
              <a:buChar char="•"/>
            </a:pPr>
            <a:r>
              <a:rPr lang="en-US" dirty="0"/>
              <a:t>If surveys are used, privacy must be maintained</a:t>
            </a:r>
          </a:p>
          <a:p>
            <a:pPr marL="0" indent="0">
              <a:buFont typeface="Arial" panose="020B0604020202020204" pitchFamily="34" charset="0"/>
              <a:buNone/>
            </a:pPr>
            <a:endParaRPr lang="en-US" dirty="0"/>
          </a:p>
          <a:p>
            <a:r>
              <a:rPr lang="en-US" dirty="0"/>
              <a:t>Any survey instrument used should be reviewed for diversity, equity, and inclusion considerations</a:t>
            </a:r>
          </a:p>
          <a:p>
            <a:pPr marL="171450" indent="-171450">
              <a:buFont typeface="Arial" panose="020B0604020202020204" pitchFamily="34" charset="0"/>
              <a:buChar char="•"/>
            </a:pPr>
            <a:r>
              <a:rPr lang="en-US" dirty="0"/>
              <a:t>School counselors and community mental health staff can assist</a:t>
            </a:r>
          </a:p>
          <a:p>
            <a:endParaRPr lang="en-US" dirty="0"/>
          </a:p>
          <a:p>
            <a:endParaRPr lang="en-US" dirty="0"/>
          </a:p>
          <a:p>
            <a:r>
              <a:rPr lang="en-US" dirty="0"/>
              <a:t>Purpose:</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Knowledge of students’ and staff members’ perceptions of their safety.</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Knowledge of problem behaviors that need to be addressed to improve school climate.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Arial" panose="020B0604020202020204" pitchFamily="34" charset="0"/>
              </a:rPr>
              <a:t>Key Core Planning Team Member Roles</a:t>
            </a:r>
          </a:p>
          <a:p>
            <a:pPr marL="171450" indent="-171450">
              <a:buFont typeface="Arial" panose="020B0604020202020204" pitchFamily="34" charset="0"/>
              <a:buChar char="•"/>
            </a:pPr>
            <a:r>
              <a:rPr lang="en-US" dirty="0"/>
              <a:t>Counselors – can assist with threat assessment protocols, trauma counseling, and the development of survey tools to assess the climate</a:t>
            </a:r>
          </a:p>
          <a:p>
            <a:pPr marL="171450" indent="-171450">
              <a:buFont typeface="Arial" panose="020B0604020202020204" pitchFamily="34" charset="0"/>
              <a:buChar char="•"/>
            </a:pPr>
            <a:r>
              <a:rPr lang="en-US" dirty="0"/>
              <a:t>Disability Services Coordinator – will be instrumental in assessing disability and functional needs</a:t>
            </a:r>
          </a:p>
          <a:p>
            <a:pPr marL="171450" indent="-171450">
              <a:buFont typeface="Arial" panose="020B0604020202020204" pitchFamily="34" charset="0"/>
              <a:buChar char="•"/>
            </a:pPr>
            <a:r>
              <a:rPr lang="en-US" dirty="0"/>
              <a:t>Security Director and Police Department – should always be involved for input regarding student behavior that may negatively impact safety and security</a:t>
            </a:r>
          </a:p>
        </p:txBody>
      </p:sp>
      <p:sp>
        <p:nvSpPr>
          <p:cNvPr id="4" name="Slide Number Placeholder 3"/>
          <p:cNvSpPr>
            <a:spLocks noGrp="1"/>
          </p:cNvSpPr>
          <p:nvPr>
            <p:ph type="sldNum" sz="quarter" idx="5"/>
          </p:nvPr>
        </p:nvSpPr>
        <p:spPr/>
        <p:txBody>
          <a:bodyPr/>
          <a:lstStyle/>
          <a:p>
            <a:fld id="{585B298C-9D40-48B8-B836-76030712410F}" type="slidenum">
              <a:rPr lang="en-US" smtClean="0"/>
              <a:t>14</a:t>
            </a:fld>
            <a:endParaRPr lang="en-US"/>
          </a:p>
        </p:txBody>
      </p:sp>
    </p:spTree>
    <p:extLst>
      <p:ext uri="{BB962C8B-B14F-4D97-AF65-F5344CB8AC3E}">
        <p14:creationId xmlns:p14="http://schemas.microsoft.com/office/powerpoint/2010/main" val="3860371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Threat Assessment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Development of a process for reviewing communications, behaviors, and tips prior to an incident</a:t>
            </a:r>
          </a:p>
          <a:p>
            <a:pPr marL="228600" marR="0" lvl="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Usually conducted by a multi-disciplinary Threat Assessment Team (TAT)</a:t>
            </a:r>
          </a:p>
          <a:p>
            <a:pPr marL="0" marR="0" lvl="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 planning team may include the creation of a TAT in its plan. However, this is a separate entity from the planning team.</a:t>
            </a:r>
          </a:p>
          <a:p>
            <a:endParaRPr lang="en-US" dirty="0"/>
          </a:p>
          <a:p>
            <a:r>
              <a:rPr lang="en-US" dirty="0"/>
              <a:t>Purpose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Students, staff, or other persons who may pose a threat are identified before a threat develops into an incident and are referred for services, if appropriate.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Arial" panose="020B0604020202020204" pitchFamily="34" charset="0"/>
              </a:rPr>
              <a:t>Key Core Planning Team Member Roles</a:t>
            </a:r>
          </a:p>
          <a:p>
            <a:pPr marL="171450" indent="-171450">
              <a:buFont typeface="Arial" panose="020B0604020202020204" pitchFamily="34" charset="0"/>
              <a:buChar char="•"/>
            </a:pPr>
            <a:r>
              <a:rPr lang="en-US" dirty="0"/>
              <a:t>Security Director, Police Department, Counselors, Teachers, and Human Resources – all have a role to play and can bring insight from their perspective areas.</a:t>
            </a:r>
          </a:p>
        </p:txBody>
      </p:sp>
      <p:sp>
        <p:nvSpPr>
          <p:cNvPr id="4" name="Slide Number Placeholder 3"/>
          <p:cNvSpPr>
            <a:spLocks noGrp="1"/>
          </p:cNvSpPr>
          <p:nvPr>
            <p:ph type="sldNum" sz="quarter" idx="5"/>
          </p:nvPr>
        </p:nvSpPr>
        <p:spPr/>
        <p:txBody>
          <a:bodyPr/>
          <a:lstStyle/>
          <a:p>
            <a:fld id="{585B298C-9D40-48B8-B836-76030712410F}" type="slidenum">
              <a:rPr lang="en-US" smtClean="0"/>
              <a:t>15</a:t>
            </a:fld>
            <a:endParaRPr lang="en-US"/>
          </a:p>
        </p:txBody>
      </p:sp>
    </p:spTree>
    <p:extLst>
      <p:ext uri="{BB962C8B-B14F-4D97-AF65-F5344CB8AC3E}">
        <p14:creationId xmlns:p14="http://schemas.microsoft.com/office/powerpoint/2010/main" val="1172752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Capacity Assessment will be a critical activity to engage in as you determine who is missing from your school core planning team. </a:t>
            </a:r>
          </a:p>
          <a:p>
            <a:r>
              <a:rPr lang="en-US" dirty="0"/>
              <a:t>Identification of staff with expertise and applicable skills </a:t>
            </a:r>
          </a:p>
          <a:p>
            <a:pPr marL="171450" indent="-171450">
              <a:buFont typeface="Arial" panose="020B0604020202020204" pitchFamily="34" charset="0"/>
              <a:buChar char="•"/>
            </a:pPr>
            <a:r>
              <a:rPr lang="en-US" dirty="0"/>
              <a:t>First aid, counseling, bi-lingual, search and rescue, building wardens/monitors</a:t>
            </a:r>
          </a:p>
          <a:p>
            <a:pPr lvl="1"/>
            <a:endParaRPr lang="en-US" dirty="0"/>
          </a:p>
          <a:p>
            <a:r>
              <a:rPr lang="en-US" dirty="0"/>
              <a:t>Equipment and supply inventory</a:t>
            </a:r>
          </a:p>
          <a:p>
            <a:pPr marL="171450" indent="-171450">
              <a:buFont typeface="Arial" panose="020B0604020202020204" pitchFamily="34" charset="0"/>
              <a:buChar char="•"/>
            </a:pPr>
            <a:r>
              <a:rPr lang="en-US" dirty="0"/>
              <a:t>Evacuation equipment for individuals with disabilities</a:t>
            </a:r>
          </a:p>
          <a:p>
            <a:pPr marL="171450" indent="-171450">
              <a:buFont typeface="Arial" panose="020B0604020202020204" pitchFamily="34" charset="0"/>
              <a:buChar char="•"/>
            </a:pPr>
            <a:r>
              <a:rPr lang="en-US" dirty="0"/>
              <a:t>Technology and equipment for emergency communications</a:t>
            </a:r>
          </a:p>
          <a:p>
            <a:pPr marL="171450" indent="-171450">
              <a:buFont typeface="Arial" panose="020B0604020202020204" pitchFamily="34" charset="0"/>
              <a:buChar char="•"/>
            </a:pPr>
            <a:r>
              <a:rPr lang="en-US" dirty="0"/>
              <a:t>Transportation</a:t>
            </a:r>
          </a:p>
          <a:p>
            <a:pPr marL="171450" indent="-171450">
              <a:buFont typeface="Arial" panose="020B0604020202020204" pitchFamily="34" charset="0"/>
              <a:buChar char="•"/>
            </a:pPr>
            <a:r>
              <a:rPr lang="en-US" dirty="0"/>
              <a:t>Shelter-in-place supplies</a:t>
            </a:r>
          </a:p>
          <a:p>
            <a:pPr marL="171450" indent="-171450">
              <a:buFont typeface="Arial" panose="020B0604020202020204" pitchFamily="34" charset="0"/>
              <a:buChar char="•"/>
            </a:pPr>
            <a:r>
              <a:rPr lang="en-US" dirty="0"/>
              <a:t>Barricades and traffic cones</a:t>
            </a:r>
          </a:p>
          <a:p>
            <a:endParaRPr lang="en-US" dirty="0"/>
          </a:p>
          <a:p>
            <a:r>
              <a:rPr lang="en-US" dirty="0"/>
              <a:t>Purpose</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An increased understanding of the resources available.</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Information about staff capabilities will help planners assign roles and responsibilities in the plan.</a:t>
            </a:r>
          </a:p>
          <a:p>
            <a:pPr marL="171450" indent="-171450" algn="l">
              <a:buFont typeface="Arial" panose="020B0604020202020204" pitchFamily="34" charset="0"/>
              <a:buChar char="•"/>
            </a:pPr>
            <a:endParaRPr lang="en-US" b="0" i="0" dirty="0">
              <a:solidFill>
                <a:srgbClr val="333333"/>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Arial" panose="020B0604020202020204" pitchFamily="34" charset="0"/>
              </a:rPr>
              <a:t>Key Core Planning Team Member Roles</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Local Emergency Management – can assist with resource mapping in terms of what equipment and supplies can be furnished by the community. Can also assist with district and school internal resources and supplies that will be needed.</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Transportation Supervisor – insight from the perspective of evacuations, reunification site transportation and early dismissal transportation. </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Nurse – the capacity of this person to address emergencies and possible need to establish external MOUs</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Public Works and Facilities Manager – will know of where barricades can be located/provided and how to shut off utilities</a:t>
            </a:r>
          </a:p>
          <a:p>
            <a:pPr marL="171450" indent="-171450" algn="l">
              <a:buFont typeface="Arial" panose="020B0604020202020204" pitchFamily="34" charset="0"/>
              <a:buChar char="•"/>
            </a:pPr>
            <a:r>
              <a:rPr lang="en-US" b="0" i="0" dirty="0">
                <a:solidFill>
                  <a:srgbClr val="333333"/>
                </a:solidFill>
                <a:effectLst/>
                <a:latin typeface="Arial" panose="020B0604020202020204" pitchFamily="34" charset="0"/>
              </a:rPr>
              <a:t>Federal Installations – will have knowledge of how to obtain surplus equipment and supplies from state and federal depots. </a:t>
            </a:r>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16</a:t>
            </a:fld>
            <a:endParaRPr lang="en-US"/>
          </a:p>
        </p:txBody>
      </p:sp>
    </p:spTree>
    <p:extLst>
      <p:ext uri="{BB962C8B-B14F-4D97-AF65-F5344CB8AC3E}">
        <p14:creationId xmlns:p14="http://schemas.microsoft.com/office/powerpoint/2010/main" val="2566197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Incident reports</a:t>
            </a:r>
          </a:p>
          <a:p>
            <a:pPr marL="171450" indent="-171450">
              <a:buFont typeface="Arial" panose="020B0604020202020204" pitchFamily="34" charset="0"/>
              <a:buChar char="•"/>
            </a:pPr>
            <a:r>
              <a:rPr lang="en-US" dirty="0"/>
              <a:t>Reports maintained by Security, Risk Management, or Human Resources should be reviewed.</a:t>
            </a:r>
          </a:p>
          <a:p>
            <a:endParaRPr lang="en-US" dirty="0"/>
          </a:p>
          <a:p>
            <a:r>
              <a:rPr lang="en-US" dirty="0"/>
              <a:t>Employee knowledge of incidents</a:t>
            </a:r>
          </a:p>
          <a:p>
            <a:pPr marL="171450" indent="-171450">
              <a:buFont typeface="Arial" panose="020B0604020202020204" pitchFamily="34" charset="0"/>
              <a:buChar char="•"/>
            </a:pPr>
            <a:r>
              <a:rPr lang="en-US" dirty="0"/>
              <a:t>Ask the attendees if they have knowledge of threats and hazards from working for the district/school based upon their experiences</a:t>
            </a:r>
          </a:p>
          <a:p>
            <a:pPr marL="171450" indent="-171450">
              <a:buFont typeface="Arial" panose="020B0604020202020204" pitchFamily="34" charset="0"/>
              <a:buChar char="•"/>
            </a:pPr>
            <a:r>
              <a:rPr lang="en-US" dirty="0"/>
              <a:t>Discuss the impact of the incidents.</a:t>
            </a:r>
          </a:p>
          <a:p>
            <a:pPr marL="171450" indent="-171450">
              <a:buFont typeface="Arial" panose="020B0604020202020204" pitchFamily="34" charset="0"/>
              <a:buChar char="•"/>
            </a:pPr>
            <a:r>
              <a:rPr lang="en-US" dirty="0"/>
              <a:t>Did they occur during normal business hours? This will be discussed further.</a:t>
            </a:r>
          </a:p>
          <a:p>
            <a:pPr marL="171450" indent="-171450">
              <a:buFont typeface="Arial" panose="020B0604020202020204" pitchFamily="34" charset="0"/>
              <a:buChar char="•"/>
            </a:pPr>
            <a:r>
              <a:rPr lang="en-US" dirty="0"/>
              <a:t>What was the response?</a:t>
            </a:r>
          </a:p>
          <a:p>
            <a:pPr marL="171450" indent="-171450">
              <a:buFont typeface="Arial" panose="020B0604020202020204" pitchFamily="34" charset="0"/>
              <a:buChar char="•"/>
            </a:pPr>
            <a:r>
              <a:rPr lang="en-US" dirty="0"/>
              <a:t>Were plans in place for an adequate response?</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THIRA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Before the first planning team meeting, assess the threats and hazards for your area. You can consult with your local or state emergency management agency. They should have a Threat and Hazard Identification and Risk Assessment (THIRA) on file. A THIRA is usually conducted every three years to answer the following questions:</a:t>
            </a:r>
          </a:p>
          <a:p>
            <a:pPr marL="800100" marR="0" lvl="1" indent="-342900" algn="just">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What threats and hazards can affect our community?</a:t>
            </a:r>
          </a:p>
          <a:p>
            <a:pPr marL="800100" marR="0" lvl="1" indent="-342900" algn="just">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If they occur, what impacts would those threats and hazards have on our community?</a:t>
            </a:r>
          </a:p>
          <a:p>
            <a:pPr marL="800100" marR="0" lvl="1" indent="-342900" algn="just">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Based on those impacts, what capabilities should our community have?</a:t>
            </a:r>
          </a:p>
          <a:p>
            <a:pPr marL="342900" marR="0" lvl="0" indent="-342900" algn="just">
              <a:spcBef>
                <a:spcPts val="0"/>
              </a:spcBef>
              <a:spcAft>
                <a:spcPts val="0"/>
              </a:spcAft>
              <a:buFont typeface="Arial" panose="020B0604020202020204" pitchFamily="34" charset="0"/>
              <a:buChar char="•"/>
            </a:pPr>
            <a:endParaRPr lang="en-US" sz="1800" dirty="0">
              <a:effectLst/>
              <a:latin typeface="Times New Roman" panose="02020603050405020304" pitchFamily="18" charset="0"/>
              <a:ea typeface="Times New Roman" panose="02020603050405020304" pitchFamily="18" charset="0"/>
            </a:endParaRPr>
          </a:p>
          <a:p>
            <a:pPr marL="0" marR="0" lvl="0" indent="0" algn="just">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Fire/Police Departments</a:t>
            </a:r>
          </a:p>
          <a:p>
            <a:pPr marL="285750" marR="0" lvl="0" indent="-285750" algn="just">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These departments will have reports regarding their response to district buildings and schools over a specified time period</a:t>
            </a:r>
          </a:p>
          <a:p>
            <a:pPr marL="285750" marR="0" lvl="0" indent="-285750" algn="just">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Many police departments have automated records that will generate reports made based upon an address search</a:t>
            </a:r>
          </a:p>
          <a:p>
            <a:pPr marL="285750" marR="0" lvl="0" indent="-285750" algn="just">
              <a:spcBef>
                <a:spcPts val="0"/>
              </a:spcBef>
              <a:spcAft>
                <a:spcPts val="0"/>
              </a:spcAft>
              <a:buFont typeface="Arial" panose="020B0604020202020204" pitchFamily="34" charset="0"/>
              <a:buChar char="•"/>
            </a:pPr>
            <a:endParaRPr lang="en-US" sz="1800" dirty="0">
              <a:effectLst/>
              <a:latin typeface="Times New Roman" panose="02020603050405020304" pitchFamily="18" charset="0"/>
              <a:ea typeface="Times New Roman" panose="02020603050405020304" pitchFamily="18" charset="0"/>
            </a:endParaRPr>
          </a:p>
          <a:p>
            <a:pPr marL="0" marR="0" lvl="0" indent="0" algn="just">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Public Works</a:t>
            </a:r>
          </a:p>
          <a:p>
            <a:pPr marL="285750" marR="0" lvl="0" indent="-285750" algn="just">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City and county Public Works Departments may have reports and information regarding utility disruptions, civil unrest incidents where they were called to erect barricades, and severe weather events (snow and flooding)</a:t>
            </a:r>
          </a:p>
          <a:p>
            <a:pPr marL="0" lvl="0" indent="0">
              <a:buFont typeface="Arial" panose="020B0604020202020204" pitchFamily="34" charset="0"/>
              <a:buNone/>
            </a:pPr>
            <a:endParaRPr lang="en-US" dirty="0">
              <a:effectLst/>
              <a:latin typeface="Times New Roman" panose="02020603050405020304" pitchFamily="18" charset="0"/>
            </a:endParaRPr>
          </a:p>
          <a:p>
            <a:pPr marL="0" lvl="0" indent="0">
              <a:buFont typeface="Arial" panose="020B0604020202020204" pitchFamily="34" charset="0"/>
              <a:buNone/>
            </a:pPr>
            <a:r>
              <a:rPr lang="en-US" dirty="0">
                <a:effectLst/>
                <a:latin typeface="Times New Roman" panose="02020603050405020304" pitchFamily="18" charset="0"/>
              </a:rPr>
              <a:t>Federal Installations</a:t>
            </a:r>
          </a:p>
          <a:p>
            <a:pPr marL="171450" lvl="0" indent="-171450">
              <a:buFont typeface="Arial" panose="020B0604020202020204" pitchFamily="34" charset="0"/>
              <a:buChar char="•"/>
            </a:pPr>
            <a:r>
              <a:rPr lang="en-US" dirty="0">
                <a:effectLst/>
                <a:latin typeface="Times New Roman" panose="02020603050405020304" pitchFamily="18" charset="0"/>
              </a:rPr>
              <a:t>Military bases, federal training centers, and other installations like NASA have emergency management personnel who maintain records of prior threats and hazards</a:t>
            </a:r>
          </a:p>
          <a:p>
            <a:pPr marL="171450" lvl="0" indent="-171450">
              <a:buFont typeface="Arial" panose="020B0604020202020204" pitchFamily="34" charset="0"/>
              <a:buChar char="•"/>
            </a:pPr>
            <a:endParaRPr lang="en-US" dirty="0">
              <a:effectLst/>
              <a:latin typeface="Times New Roman" panose="02020603050405020304" pitchFamily="18" charset="0"/>
            </a:endParaRPr>
          </a:p>
          <a:p>
            <a:pPr marL="0" lvl="0" indent="0">
              <a:buFont typeface="Arial" panose="020B0604020202020204" pitchFamily="34" charset="0"/>
              <a:buNone/>
            </a:pPr>
            <a:r>
              <a:rPr lang="en-US" dirty="0">
                <a:effectLst/>
                <a:latin typeface="Times New Roman" panose="02020603050405020304" pitchFamily="18" charset="0"/>
              </a:rPr>
              <a:t>Power Plants</a:t>
            </a:r>
          </a:p>
          <a:p>
            <a:pPr marL="171450" lvl="0" indent="-171450">
              <a:buFont typeface="Arial" panose="020B0604020202020204" pitchFamily="34" charset="0"/>
              <a:buChar char="•"/>
            </a:pPr>
            <a:r>
              <a:rPr lang="en-US" dirty="0">
                <a:effectLst/>
                <a:latin typeface="Times New Roman" panose="02020603050405020304" pitchFamily="18" charset="0"/>
              </a:rPr>
              <a:t>Power plants (coal, steam, nuclear) and utility districts (water, sewage, gas) maintain incident records</a:t>
            </a:r>
          </a:p>
          <a:p>
            <a:pPr marL="171450" lvl="0" indent="-171450">
              <a:buFont typeface="Arial" panose="020B0604020202020204" pitchFamily="34" charset="0"/>
              <a:buChar char="•"/>
            </a:pPr>
            <a:endParaRPr lang="en-US" dirty="0">
              <a:effectLst/>
              <a:latin typeface="Times New Roman" panose="02020603050405020304" pitchFamily="18" charset="0"/>
            </a:endParaRPr>
          </a:p>
          <a:p>
            <a:r>
              <a:rPr lang="en-US" dirty="0">
                <a:effectLst/>
                <a:latin typeface="Times New Roman"/>
                <a:cs typeface="Times New Roman"/>
              </a:rPr>
              <a:t>The National Weather Service</a:t>
            </a:r>
            <a:r>
              <a:rPr lang="en-US" dirty="0">
                <a:latin typeface="Times New Roman"/>
                <a:cs typeface="Times New Roman"/>
              </a:rPr>
              <a:t> and NOAA</a:t>
            </a:r>
            <a:r>
              <a:rPr lang="en-US" dirty="0">
                <a:effectLst/>
                <a:latin typeface="Times New Roman"/>
                <a:cs typeface="Times New Roman"/>
              </a:rPr>
              <a:t> </a:t>
            </a:r>
            <a:r>
              <a:rPr lang="en-US" dirty="0">
                <a:latin typeface="Times New Roman"/>
                <a:cs typeface="Times New Roman"/>
              </a:rPr>
              <a:t>maintain</a:t>
            </a:r>
            <a:r>
              <a:rPr lang="en-US" dirty="0">
                <a:effectLst/>
                <a:latin typeface="Times New Roman"/>
                <a:cs typeface="Times New Roman"/>
              </a:rPr>
              <a:t> historical records regarding severe weather. They can also provide information on climate changes.</a:t>
            </a:r>
            <a:endParaRPr lang="en-US" dirty="0">
              <a:latin typeface="Times New Roman"/>
              <a:cs typeface="Times New Roman"/>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17</a:t>
            </a:fld>
            <a:endParaRPr lang="en-US"/>
          </a:p>
        </p:txBody>
      </p:sp>
    </p:spTree>
    <p:extLst>
      <p:ext uri="{BB962C8B-B14F-4D97-AF65-F5344CB8AC3E}">
        <p14:creationId xmlns:p14="http://schemas.microsoft.com/office/powerpoint/2010/main" val="3487585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Schools often serve a very diverse inclusive of students, staff, administrators, parents, contractors, and visitors. Some may have access and functional needs. Others may have language barriers, religious and ethnic practices, transportation and medical needs, and disabilities other than access and functional needs. This is why it is important for the planning team to assess its school community to ensure no one is being overlooked, and to take inventory of the current and trending diversity at school and in the community. Planning must consider the needs of the whole community.</a:t>
            </a:r>
          </a:p>
          <a:p>
            <a:endParaRPr lang="en-US" dirty="0"/>
          </a:p>
          <a:p>
            <a:r>
              <a:rPr lang="en-US" dirty="0"/>
              <a:t>Please note the following:</a:t>
            </a:r>
          </a:p>
          <a:p>
            <a:r>
              <a:rPr lang="en-US" dirty="0"/>
              <a:t>Use of alert systems</a:t>
            </a:r>
          </a:p>
          <a:p>
            <a:r>
              <a:rPr lang="en-US" dirty="0"/>
              <a:t>Language barriers</a:t>
            </a:r>
          </a:p>
          <a:p>
            <a:r>
              <a:rPr lang="en-US" dirty="0"/>
              <a:t>Manner of receiving information – social media, elderly, television</a:t>
            </a:r>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18</a:t>
            </a:fld>
            <a:endParaRPr lang="en-US"/>
          </a:p>
        </p:txBody>
      </p:sp>
    </p:spTree>
    <p:extLst>
      <p:ext uri="{BB962C8B-B14F-4D97-AF65-F5344CB8AC3E}">
        <p14:creationId xmlns:p14="http://schemas.microsoft.com/office/powerpoint/2010/main" val="3682264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Disasters, threats, and hazards occur during normal school hours and outside of normal hours. Situations can occur off-campus, before school starts at transportation pick up points, and at other locations and settings where staffing may be sparse or non-existent. That is why it is important to consider planning for a 24 x 7 operational period on and off-site. Even if no one is present at the school on a Sunday night, the HVAC system, IT system, CCTV system, and website must remain operational.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Arial" panose="020B0604020202020204" pitchFamily="34" charset="0"/>
              </a:rPr>
              <a:t>Key Core Planning Team Member Roles</a:t>
            </a:r>
          </a:p>
          <a:p>
            <a:pPr marL="171450" indent="-171450">
              <a:buFont typeface="Arial" panose="020B0604020202020204" pitchFamily="34" charset="0"/>
              <a:buChar char="•"/>
            </a:pPr>
            <a:r>
              <a:rPr lang="en-US" dirty="0"/>
              <a:t>Outside Activities </a:t>
            </a:r>
          </a:p>
          <a:p>
            <a:pPr marL="628650" lvl="1" indent="-171450">
              <a:buFont typeface="Arial" panose="020B0604020202020204" pitchFamily="34" charset="0"/>
              <a:buChar char="•"/>
            </a:pPr>
            <a:r>
              <a:rPr lang="en-US" dirty="0"/>
              <a:t>Teachers – will most likely be involved in organizing these events</a:t>
            </a:r>
          </a:p>
          <a:p>
            <a:pPr marL="628650" lvl="1" indent="-171450">
              <a:buFont typeface="Arial" panose="020B0604020202020204" pitchFamily="34" charset="0"/>
              <a:buChar char="•"/>
            </a:pPr>
            <a:r>
              <a:rPr lang="en-US" dirty="0"/>
              <a:t>Nurses – may need to respond to injuries</a:t>
            </a:r>
          </a:p>
          <a:p>
            <a:pPr marL="628650" lvl="1" indent="-171450">
              <a:buFont typeface="Arial" panose="020B0604020202020204" pitchFamily="34" charset="0"/>
              <a:buChar char="•"/>
            </a:pPr>
            <a:r>
              <a:rPr lang="en-US" dirty="0"/>
              <a:t>Fire Department – in situations involving bonfires</a:t>
            </a:r>
          </a:p>
          <a:p>
            <a:pPr marL="628650" lvl="1" indent="-171450">
              <a:buFont typeface="Arial" panose="020B0604020202020204" pitchFamily="34" charset="0"/>
              <a:buChar char="•"/>
            </a:pPr>
            <a:r>
              <a:rPr lang="en-US" dirty="0"/>
              <a:t>Disaster Relief Agencies – the Medical Reserve Corp assist major events with water stations, medical personnel, etc. They can be brought in as needed when major events such as fun runs, mud runs, and other ad hoc sporting events are being planned.</a:t>
            </a:r>
          </a:p>
          <a:p>
            <a:pPr marL="628650" lvl="1" indent="-171450">
              <a:buFont typeface="Arial" panose="020B0604020202020204" pitchFamily="34" charset="0"/>
              <a:buChar char="•"/>
            </a:pPr>
            <a:r>
              <a:rPr lang="en-US" dirty="0"/>
              <a:t>Parents – insight can be provided on how they can assist as volunteers for field days</a:t>
            </a:r>
          </a:p>
          <a:p>
            <a:pPr marL="628650" lvl="1" indent="-171450">
              <a:buFont typeface="Arial" panose="020B0604020202020204" pitchFamily="34" charset="0"/>
              <a:buChar char="•"/>
            </a:pPr>
            <a:r>
              <a:rPr lang="en-US" dirty="0"/>
              <a:t>Federal Installations and partners – National Weather Service (NWS) are available to provide insight on weather events that may impact external activities. They can provide seasonal weather perspectives and wind ratings needed for tents.</a:t>
            </a:r>
          </a:p>
          <a:p>
            <a:pPr marL="171450" lvl="0" indent="-171450">
              <a:buFont typeface="Arial" panose="020B0604020202020204" pitchFamily="34" charset="0"/>
              <a:buChar char="•"/>
            </a:pPr>
            <a:r>
              <a:rPr lang="en-US" dirty="0"/>
              <a:t>Before and After School Hours</a:t>
            </a:r>
          </a:p>
          <a:p>
            <a:pPr marL="628650" lvl="1" indent="-171450">
              <a:buFont typeface="Arial" panose="020B0604020202020204" pitchFamily="34" charset="0"/>
              <a:buChar char="•"/>
            </a:pPr>
            <a:r>
              <a:rPr lang="en-US" dirty="0"/>
              <a:t>Transportation Supervisor – insight on overall student transportation</a:t>
            </a:r>
          </a:p>
          <a:p>
            <a:pPr marL="628650" lvl="1" indent="-171450">
              <a:buFont typeface="Arial" panose="020B0604020202020204" pitchFamily="34" charset="0"/>
              <a:buChar char="•"/>
            </a:pPr>
            <a:r>
              <a:rPr lang="en-US" dirty="0"/>
              <a:t>Law Enforcement – can contribute to discussions involving school zone traffic enforcement, student safety while waiting for buses, and safe zones if students are followed while walking home.</a:t>
            </a:r>
          </a:p>
          <a:p>
            <a:pPr marL="628650" lvl="1" indent="-171450">
              <a:buFont typeface="Arial" panose="020B0604020202020204" pitchFamily="34" charset="0"/>
              <a:buChar char="•"/>
            </a:pPr>
            <a:r>
              <a:rPr lang="en-US" dirty="0"/>
              <a:t>Public Works – input can be provided on traffic signaling for bus transportation</a:t>
            </a:r>
          </a:p>
          <a:p>
            <a:pPr marL="171450" lvl="0" indent="-171450">
              <a:buFont typeface="Arial" panose="020B0604020202020204" pitchFamily="34" charset="0"/>
              <a:buChar char="•"/>
            </a:pPr>
            <a:r>
              <a:rPr lang="en-US" dirty="0"/>
              <a:t>Other Than School Days</a:t>
            </a:r>
          </a:p>
          <a:p>
            <a:pPr marL="628650" lvl="1" indent="-171450">
              <a:buFont typeface="Arial" panose="020B0604020202020204" pitchFamily="34" charset="0"/>
              <a:buChar char="•"/>
            </a:pPr>
            <a:r>
              <a:rPr lang="en-US" dirty="0"/>
              <a:t>Teachers – generally serve as club sponsors and chaperones</a:t>
            </a:r>
          </a:p>
          <a:p>
            <a:pPr marL="628650" lvl="1" indent="-171450">
              <a:buFont typeface="Arial" panose="020B0604020202020204" pitchFamily="34" charset="0"/>
              <a:buChar char="•"/>
            </a:pPr>
            <a:r>
              <a:rPr lang="en-US" dirty="0"/>
              <a:t>Security Director and Police Departments – security for sporting events</a:t>
            </a:r>
          </a:p>
          <a:p>
            <a:pPr marL="628650" lvl="1" indent="-171450">
              <a:buFont typeface="Arial" panose="020B0604020202020204" pitchFamily="34" charset="0"/>
              <a:buChar char="•"/>
            </a:pPr>
            <a:r>
              <a:rPr lang="en-US" dirty="0"/>
              <a:t>Emergency Medical Services – insight can be provided on planning for immediate medical treatment and hospital transportation when a player is seriously injured.</a:t>
            </a:r>
          </a:p>
          <a:p>
            <a:pPr marL="171450" lvl="0" indent="-171450">
              <a:buFont typeface="Arial" panose="020B0604020202020204" pitchFamily="34" charset="0"/>
              <a:buChar char="•"/>
            </a:pPr>
            <a:r>
              <a:rPr lang="en-US" dirty="0"/>
              <a:t>Field Trips</a:t>
            </a:r>
          </a:p>
          <a:p>
            <a:pPr marL="628650" lvl="1" indent="-171450">
              <a:buFont typeface="Arial" panose="020B0604020202020204" pitchFamily="34" charset="0"/>
              <a:buChar char="•"/>
            </a:pPr>
            <a:r>
              <a:rPr lang="en-US" dirty="0"/>
              <a:t>Transportation Supervisor, Teachers (chaperones), Parents </a:t>
            </a:r>
          </a:p>
          <a:p>
            <a:endParaRPr lang="en-US" dirty="0"/>
          </a:p>
          <a:p>
            <a:endParaRPr lang="en-US" dirty="0"/>
          </a:p>
          <a:p>
            <a:r>
              <a:rPr lang="en-US" dirty="0"/>
              <a:t>Outside of those listed, are there any other settings and times that should be considered? </a:t>
            </a:r>
          </a:p>
        </p:txBody>
      </p:sp>
      <p:sp>
        <p:nvSpPr>
          <p:cNvPr id="4" name="Slide Number Placeholder 3"/>
          <p:cNvSpPr>
            <a:spLocks noGrp="1"/>
          </p:cNvSpPr>
          <p:nvPr>
            <p:ph type="sldNum" sz="quarter" idx="5"/>
          </p:nvPr>
        </p:nvSpPr>
        <p:spPr/>
        <p:txBody>
          <a:bodyPr/>
          <a:lstStyle/>
          <a:p>
            <a:fld id="{585B298C-9D40-48B8-B836-76030712410F}" type="slidenum">
              <a:rPr lang="en-US" smtClean="0"/>
              <a:t>19</a:t>
            </a:fld>
            <a:endParaRPr lang="en-US"/>
          </a:p>
        </p:txBody>
      </p:sp>
    </p:spTree>
    <p:extLst>
      <p:ext uri="{BB962C8B-B14F-4D97-AF65-F5344CB8AC3E}">
        <p14:creationId xmlns:p14="http://schemas.microsoft.com/office/powerpoint/2010/main" val="3000076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Course Objectives</a:t>
            </a:r>
            <a:endParaRPr lang="en-US" b="0" dirty="0"/>
          </a:p>
          <a:p>
            <a:pPr marL="171450" indent="-171450">
              <a:buFontTx/>
              <a:buChar char="-"/>
            </a:pPr>
            <a:r>
              <a:rPr lang="en-US" b="0" dirty="0"/>
              <a:t>Outline the importance of leadership support</a:t>
            </a:r>
          </a:p>
          <a:p>
            <a:pPr marL="171450" indent="-171450">
              <a:buFontTx/>
              <a:buChar char="-"/>
            </a:pPr>
            <a:r>
              <a:rPr lang="en-US" b="0" dirty="0"/>
              <a:t>Underscore the purpose for building a team</a:t>
            </a:r>
          </a:p>
          <a:p>
            <a:pPr marL="171450" indent="-171450">
              <a:buFontTx/>
              <a:buChar char="-"/>
            </a:pPr>
            <a:r>
              <a:rPr lang="en-US" b="0" dirty="0"/>
              <a:t>Guide the selection of planning team members</a:t>
            </a:r>
          </a:p>
          <a:p>
            <a:pPr marL="171450" indent="-171450">
              <a:buFontTx/>
              <a:buChar char="-"/>
            </a:pPr>
            <a:r>
              <a:rPr lang="en-US" b="0" dirty="0"/>
              <a:t>Delineate the initial and ongoing planning process</a:t>
            </a:r>
          </a:p>
        </p:txBody>
      </p:sp>
      <p:sp>
        <p:nvSpPr>
          <p:cNvPr id="4" name="Slide Number Placeholder 3"/>
          <p:cNvSpPr>
            <a:spLocks noGrp="1"/>
          </p:cNvSpPr>
          <p:nvPr>
            <p:ph type="sldNum" sz="quarter" idx="5"/>
          </p:nvPr>
        </p:nvSpPr>
        <p:spPr/>
        <p:txBody>
          <a:bodyPr/>
          <a:lstStyle/>
          <a:p>
            <a:fld id="{585B298C-9D40-48B8-B836-76030712410F}" type="slidenum">
              <a:rPr lang="en-US" smtClean="0"/>
              <a:t>2</a:t>
            </a:fld>
            <a:endParaRPr lang="en-US"/>
          </a:p>
        </p:txBody>
      </p:sp>
    </p:spTree>
    <p:extLst>
      <p:ext uri="{BB962C8B-B14F-4D97-AF65-F5344CB8AC3E}">
        <p14:creationId xmlns:p14="http://schemas.microsoft.com/office/powerpoint/2010/main" val="3232241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The TEAM should work through these six steps to create and implement their school’s EOP.</a:t>
            </a:r>
          </a:p>
          <a:p>
            <a:pPr eaLnBrk="1" hangingPunct="1">
              <a:spcBef>
                <a:spcPct val="0"/>
              </a:spcBef>
            </a:pPr>
            <a:endParaRPr lang="en-US" altLang="en-US" dirty="0"/>
          </a:p>
          <a:p>
            <a:pPr eaLnBrk="1" hangingPunct="1">
              <a:spcBef>
                <a:spcPct val="0"/>
              </a:spcBef>
            </a:pPr>
            <a:r>
              <a:rPr lang="en-US" altLang="en-US" dirty="0"/>
              <a:t>Schools and school districts can use this process to: </a:t>
            </a:r>
          </a:p>
          <a:p>
            <a:pPr marL="621458" lvl="1" indent="-169488">
              <a:spcBef>
                <a:spcPct val="0"/>
              </a:spcBef>
              <a:buFont typeface="Arial" panose="020B0604020202020204" pitchFamily="34" charset="0"/>
              <a:buChar char="•"/>
            </a:pPr>
            <a:r>
              <a:rPr lang="en-US" altLang="en-US" dirty="0"/>
              <a:t>Develop a plan.</a:t>
            </a:r>
          </a:p>
          <a:p>
            <a:pPr marL="621458" lvl="1" indent="-169488">
              <a:spcBef>
                <a:spcPct val="0"/>
              </a:spcBef>
              <a:buFont typeface="Arial" panose="020B0604020202020204" pitchFamily="34" charset="0"/>
              <a:buChar char="•"/>
            </a:pPr>
            <a:r>
              <a:rPr lang="en-US" altLang="en-US" dirty="0"/>
              <a:t>Do a comprehensive review of their existing plan.</a:t>
            </a:r>
          </a:p>
          <a:p>
            <a:pPr marL="621458" lvl="1" indent="-169488">
              <a:spcBef>
                <a:spcPct val="0"/>
              </a:spcBef>
              <a:buFont typeface="Arial" panose="020B0604020202020204" pitchFamily="34" charset="0"/>
              <a:buChar char="•"/>
            </a:pPr>
            <a:r>
              <a:rPr lang="en-US" altLang="en-US" dirty="0"/>
              <a:t>Conduct reviews of their plan’s component parts.</a:t>
            </a:r>
          </a:p>
          <a:p>
            <a:pPr eaLnBrk="1" hangingPunct="1">
              <a:spcBef>
                <a:spcPct val="0"/>
              </a:spcBef>
            </a:pPr>
            <a:r>
              <a:rPr lang="en-US" altLang="en-US" dirty="0"/>
              <a:t>	</a:t>
            </a:r>
          </a:p>
          <a:p>
            <a:pPr eaLnBrk="1" hangingPunct="1">
              <a:spcBef>
                <a:spcPct val="0"/>
              </a:spcBef>
            </a:pPr>
            <a:r>
              <a:rPr lang="en-US" altLang="en-US" dirty="0"/>
              <a:t>Each step will improve the school’s response to ongoing school and emergency activities, as well as the training, drills, equipment, and resources that are currently in use.</a:t>
            </a:r>
          </a:p>
          <a:p>
            <a:pPr eaLnBrk="1" hangingPunct="1">
              <a:spcBef>
                <a:spcPct val="0"/>
              </a:spcBef>
            </a:pPr>
            <a:endParaRPr lang="en-US" altLang="en-US" dirty="0"/>
          </a:p>
          <a:p>
            <a:pPr eaLnBrk="1" hangingPunct="1">
              <a:spcBef>
                <a:spcPct val="0"/>
              </a:spcBef>
            </a:pPr>
            <a:r>
              <a:rPr lang="en-US" altLang="en-US" b="0" dirty="0"/>
              <a:t>These steps are sequenced to support a collaborative process, which invites multiple perspectives for information gathering, prioritizing, goal-setting, execution of specific activities, and evaluation. The process is intended to be cyclical and ongoing.  </a:t>
            </a:r>
          </a:p>
          <a:p>
            <a:pPr eaLnBrk="1" hangingPunct="1">
              <a:spcBef>
                <a:spcPct val="0"/>
              </a:spcBef>
            </a:pPr>
            <a:endParaRPr lang="en-US" altLang="en-US" b="0" dirty="0"/>
          </a:p>
          <a:p>
            <a:pPr eaLnBrk="1" hangingPunct="1">
              <a:spcBef>
                <a:spcPct val="0"/>
              </a:spcBef>
            </a:pPr>
            <a:r>
              <a:rPr lang="en-US" altLang="en-US" b="0" dirty="0"/>
              <a:t>Although there are three timeframes, they are generally interconnected and schools can take steps to build capacity for Response and Recovery before an incident occurs. </a:t>
            </a:r>
          </a:p>
          <a:p>
            <a:pPr eaLnBrk="1" hangingPunct="1">
              <a:spcBef>
                <a:spcPct val="0"/>
              </a:spcBef>
            </a:pPr>
            <a:r>
              <a:rPr lang="en-US" altLang="en-US" b="0" dirty="0"/>
              <a:t>These steps are supported by applying the planning principles. </a:t>
            </a:r>
          </a:p>
          <a:p>
            <a:pPr eaLnBrk="1" hangingPunct="1">
              <a:spcBef>
                <a:spcPct val="0"/>
              </a:spcBef>
            </a:pPr>
            <a:endParaRPr lang="en-US" altLang="en-US" b="0" dirty="0"/>
          </a:p>
          <a:p>
            <a:pPr eaLnBrk="1" hangingPunct="1">
              <a:spcBef>
                <a:spcPct val="0"/>
              </a:spcBef>
            </a:pPr>
            <a:r>
              <a:rPr lang="en-US" altLang="en-US" b="0" dirty="0"/>
              <a:t>NOTE TO TRAINER: As applicable, accentuate a planning principle throughout the steps.</a:t>
            </a:r>
          </a:p>
          <a:p>
            <a:endParaRPr 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871392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step where we reside at this time.</a:t>
            </a:r>
          </a:p>
          <a:p>
            <a:endParaRPr lang="en-US" dirty="0"/>
          </a:p>
          <a:p>
            <a:r>
              <a:rPr lang="en-US" dirty="0"/>
              <a:t>The core planning team has been identified and we will continue to refine the team membership based upon our discussions in this and subsequent meetings.</a:t>
            </a:r>
          </a:p>
          <a:p>
            <a:endParaRPr lang="en-US" dirty="0"/>
          </a:p>
          <a:p>
            <a:r>
              <a:rPr lang="en-US" dirty="0"/>
              <a:t>Let’s discuss the additional items that need to be addressed in Step 1 in the next slide.</a:t>
            </a:r>
          </a:p>
          <a:p>
            <a:endParaRPr 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2555799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through items 2-4 individually.</a:t>
            </a:r>
          </a:p>
        </p:txBody>
      </p:sp>
      <p:sp>
        <p:nvSpPr>
          <p:cNvPr id="4" name="Slide Number Placeholder 3"/>
          <p:cNvSpPr>
            <a:spLocks noGrp="1"/>
          </p:cNvSpPr>
          <p:nvPr>
            <p:ph type="sldNum" sz="quarter" idx="5"/>
          </p:nvPr>
        </p:nvSpPr>
        <p:spPr/>
        <p:txBody>
          <a:bodyPr/>
          <a:lstStyle/>
          <a:p>
            <a:fld id="{585B298C-9D40-48B8-B836-76030712410F}" type="slidenum">
              <a:rPr lang="en-US" smtClean="0"/>
              <a:t>22</a:t>
            </a:fld>
            <a:endParaRPr lang="en-US"/>
          </a:p>
        </p:txBody>
      </p:sp>
    </p:spTree>
    <p:extLst>
      <p:ext uri="{BB962C8B-B14F-4D97-AF65-F5344CB8AC3E}">
        <p14:creationId xmlns:p14="http://schemas.microsoft.com/office/powerpoint/2010/main" val="3947617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Community team members need to understand the district/school academic year calendar.</a:t>
            </a:r>
          </a:p>
          <a:p>
            <a:endParaRPr lang="en-US" dirty="0"/>
          </a:p>
          <a:p>
            <a:r>
              <a:rPr lang="en-US" dirty="0"/>
              <a:t>The best operational framework is the National Incident Management System (NIMS) and the Incident Command System (ICS).</a:t>
            </a:r>
          </a:p>
          <a:p>
            <a:pPr marL="171450" indent="-171450">
              <a:buFont typeface="Arial" panose="020B0604020202020204" pitchFamily="34" charset="0"/>
              <a:buChar char="•"/>
            </a:pPr>
            <a:r>
              <a:rPr lang="en-US" dirty="0"/>
              <a:t>Developed by the U.S. Department of Homeland Security, NIMS is a standardized approach used by Federal, state, and local agencies — including education agencies — for protecting against, mitigating, responding to, and recovering from threats and hazards that impact the community. </a:t>
            </a:r>
          </a:p>
          <a:p>
            <a:pPr marL="171450" indent="-171450">
              <a:buFont typeface="Arial" panose="020B0604020202020204" pitchFamily="34" charset="0"/>
              <a:buChar char="•"/>
            </a:pPr>
            <a:r>
              <a:rPr lang="en-US" dirty="0"/>
              <a:t>District/school personnel need to be trained in NIMS and their role in ICS in order to more effectively work with the responders in their communities.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Other framework tips:</a:t>
            </a:r>
          </a:p>
          <a:p>
            <a:pPr marL="0" indent="0">
              <a:buFont typeface="Arial" panose="020B0604020202020204" pitchFamily="34" charset="0"/>
              <a:buNone/>
            </a:pPr>
            <a:r>
              <a:rPr lang="en-US" dirty="0"/>
              <a:t>Learn each others’ vocabulary, command structure, and culture </a:t>
            </a:r>
          </a:p>
          <a:p>
            <a:pPr marL="0" indent="0">
              <a:buFont typeface="Arial" panose="020B0604020202020204" pitchFamily="34" charset="0"/>
              <a:buNone/>
            </a:pPr>
            <a:r>
              <a:rPr lang="en-US" dirty="0"/>
              <a:t>• Respect confidentiality of team members </a:t>
            </a:r>
          </a:p>
          <a:p>
            <a:pPr marL="0" indent="0">
              <a:buFont typeface="Arial" panose="020B0604020202020204" pitchFamily="34" charset="0"/>
              <a:buNone/>
            </a:pPr>
            <a:r>
              <a:rPr lang="en-US" dirty="0"/>
              <a:t>• Build rapport with team members</a:t>
            </a:r>
          </a:p>
          <a:p>
            <a:pPr marL="0" indent="0">
              <a:buFont typeface="Arial" panose="020B0604020202020204" pitchFamily="34" charset="0"/>
              <a:buNone/>
            </a:pPr>
            <a:r>
              <a:rPr lang="en-US" dirty="0"/>
              <a:t>• “Shadow” another professional </a:t>
            </a:r>
          </a:p>
          <a:p>
            <a:pPr marL="0" indent="0">
              <a:buFont typeface="Arial" panose="020B0604020202020204" pitchFamily="34" charset="0"/>
              <a:buNone/>
            </a:pPr>
            <a:r>
              <a:rPr lang="en-US" dirty="0"/>
              <a:t>• Establish a common set of terms and definitions </a:t>
            </a:r>
          </a:p>
          <a:p>
            <a:pPr marL="0" indent="0">
              <a:buFont typeface="Arial" panose="020B0604020202020204" pitchFamily="34" charset="0"/>
              <a:buNone/>
            </a:pPr>
            <a:r>
              <a:rPr lang="en-US" dirty="0"/>
              <a:t>• Train on National Incident Management System (NIMS) and Incident Command System (ICS) </a:t>
            </a:r>
          </a:p>
          <a:p>
            <a:pPr marL="0" indent="0">
              <a:buFont typeface="Arial" panose="020B0604020202020204" pitchFamily="34" charset="0"/>
              <a:buNone/>
            </a:pPr>
            <a:r>
              <a:rPr lang="en-US" dirty="0"/>
              <a:t>• Provide copies of ICS, contact information, and EOP to all members</a:t>
            </a:r>
          </a:p>
        </p:txBody>
      </p:sp>
      <p:sp>
        <p:nvSpPr>
          <p:cNvPr id="4" name="Slide Number Placeholder 3"/>
          <p:cNvSpPr>
            <a:spLocks noGrp="1"/>
          </p:cNvSpPr>
          <p:nvPr>
            <p:ph type="sldNum" sz="quarter" idx="5"/>
          </p:nvPr>
        </p:nvSpPr>
        <p:spPr/>
        <p:txBody>
          <a:bodyPr/>
          <a:lstStyle/>
          <a:p>
            <a:fld id="{585B298C-9D40-48B8-B836-76030712410F}" type="slidenum">
              <a:rPr lang="en-US" smtClean="0"/>
              <a:t>23</a:t>
            </a:fld>
            <a:endParaRPr lang="en-US"/>
          </a:p>
        </p:txBody>
      </p:sp>
    </p:spTree>
    <p:extLst>
      <p:ext uri="{BB962C8B-B14F-4D97-AF65-F5344CB8AC3E}">
        <p14:creationId xmlns:p14="http://schemas.microsoft.com/office/powerpoint/2010/main" val="2348996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Facilitate a discussion where each person, based upon what they have learned so far, foresees their role and responsibilities as a member of the planning team. (10–15 minute discussion)</a:t>
            </a:r>
          </a:p>
          <a:p>
            <a:pPr marL="171450" indent="-171450">
              <a:buFont typeface="Arial" panose="020B0604020202020204" pitchFamily="34" charset="0"/>
              <a:buChar char="•"/>
            </a:pPr>
            <a:r>
              <a:rPr lang="en-US" dirty="0"/>
              <a:t>Document the responses from each team member for record purposes. </a:t>
            </a:r>
          </a:p>
          <a:p>
            <a:pPr marL="628650" lvl="1" indent="-171450">
              <a:buFont typeface="Arial" panose="020B0604020202020204" pitchFamily="34" charset="0"/>
              <a:buChar char="•"/>
            </a:pPr>
            <a:r>
              <a:rPr lang="en-US" dirty="0"/>
              <a:t>This information should be shared all planning team members either in meeting minutes or as a separate document</a:t>
            </a:r>
          </a:p>
          <a:p>
            <a:pPr marL="628650" lvl="1" indent="-171450">
              <a:buFont typeface="Arial" panose="020B0604020202020204" pitchFamily="34" charset="0"/>
              <a:buChar char="•"/>
            </a:pPr>
            <a:r>
              <a:rPr lang="en-US" dirty="0"/>
              <a:t>Using a shared folder such as Google Drive or Teams is recommended. This allows for updates in real time.</a:t>
            </a:r>
          </a:p>
          <a:p>
            <a:pPr marL="0" lv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24</a:t>
            </a:fld>
            <a:endParaRPr lang="en-US"/>
          </a:p>
        </p:txBody>
      </p:sp>
    </p:spTree>
    <p:extLst>
      <p:ext uri="{BB962C8B-B14F-4D97-AF65-F5344CB8AC3E}">
        <p14:creationId xmlns:p14="http://schemas.microsoft.com/office/powerpoint/2010/main" val="3139341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Establishing a flexible but regular schedule of meeting times will facilitate greater collaboration, coordination, and communication among team members and will help solidify crucial relationships. </a:t>
            </a:r>
          </a:p>
          <a:p>
            <a:endParaRPr lang="en-US" dirty="0"/>
          </a:p>
          <a:p>
            <a:r>
              <a:rPr lang="en-US" dirty="0"/>
              <a:t>Often, planning teams that are creating new school EOPs will have to meet frequently initially. </a:t>
            </a:r>
          </a:p>
          <a:p>
            <a:endParaRPr lang="en-US" dirty="0"/>
          </a:p>
          <a:p>
            <a:r>
              <a:rPr lang="en-US" dirty="0"/>
              <a:t>Once the EOP is in place, teams will still need regular meetings to revise and maintain the plan. </a:t>
            </a:r>
          </a:p>
          <a:p>
            <a:endParaRPr lang="en-US" dirty="0"/>
          </a:p>
          <a:p>
            <a:r>
              <a:rPr lang="en-US" dirty="0"/>
              <a:t>Planning teams typically continue to meet often—at least once a month—to discuss plan modifications, plan and review trainings and drills, and conduct inventories of supplies.</a:t>
            </a:r>
          </a:p>
          <a:p>
            <a:endParaRPr lang="en-US" dirty="0"/>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25</a:t>
            </a:fld>
            <a:endParaRPr lang="en-US"/>
          </a:p>
        </p:txBody>
      </p:sp>
    </p:spTree>
    <p:extLst>
      <p:ext uri="{BB962C8B-B14F-4D97-AF65-F5344CB8AC3E}">
        <p14:creationId xmlns:p14="http://schemas.microsoft.com/office/powerpoint/2010/main" val="2610197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t>Based upon our prior discussion that emphasized the need to identify threats and hazards, the planning team will need to take a deep dive to specifically identify and prioritize threats and hazards.</a:t>
            </a:r>
          </a:p>
          <a:p>
            <a:endParaRPr lang="en-US" altLang="en-US" b="0" dirty="0"/>
          </a:p>
          <a:p>
            <a:r>
              <a:rPr lang="en-US" altLang="en-US" b="0" dirty="0"/>
              <a:t>Threats and hazards can be prioritized by conducting a very basic vulnerability assessment and risk assessment.</a:t>
            </a:r>
          </a:p>
          <a:p>
            <a:endParaRPr lang="en-US" altLang="en-US" dirty="0"/>
          </a:p>
          <a:p>
            <a:r>
              <a:rPr lang="en-US" altLang="en-US" dirty="0"/>
              <a:t>Let’s discuss these two assessments further.</a:t>
            </a:r>
          </a:p>
          <a:p>
            <a:pPr eaLnBrk="1" hangingPunct="1">
              <a:spcBef>
                <a:spcPct val="0"/>
              </a:spcBef>
            </a:pPr>
            <a:endParaRPr lang="en-US" altLang="en-US" dirty="0"/>
          </a:p>
          <a:p>
            <a:endParaRPr 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963139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the planning team review 2 or 3 threats and hazards that were discussed earlier in the session and conduct a vulnerability assessment. (10-minute discussion)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Arial" panose="020B0604020202020204" pitchFamily="34" charset="0"/>
              </a:rPr>
              <a:t>Key Core Planning Team Member Roles</a:t>
            </a:r>
          </a:p>
          <a:p>
            <a:pPr marL="171450" indent="-171450">
              <a:buFont typeface="Arial" panose="020B0604020202020204" pitchFamily="34" charset="0"/>
              <a:buChar char="•"/>
            </a:pPr>
            <a:r>
              <a:rPr lang="en-US" dirty="0"/>
              <a:t>Risk Management and Finance – both can provide perspectives</a:t>
            </a:r>
          </a:p>
          <a:p>
            <a:pPr marL="171450" indent="-171450">
              <a:buFont typeface="Arial" panose="020B0604020202020204" pitchFamily="34" charset="0"/>
              <a:buChar char="•"/>
            </a:pPr>
            <a:r>
              <a:rPr lang="en-US" dirty="0"/>
              <a:t>Facilities Supervisor – can advise of the integrity of structures and their vulnerability to a risk in terms of failures.</a:t>
            </a:r>
          </a:p>
          <a:p>
            <a:pPr marL="171450" indent="-171450">
              <a:buFont typeface="Arial" panose="020B0604020202020204" pitchFamily="34" charset="0"/>
              <a:buChar char="•"/>
            </a:pPr>
            <a:r>
              <a:rPr lang="en-US" dirty="0"/>
              <a:t>Security Director and Police Department – can provide a perspective  in terms of crime analysis </a:t>
            </a:r>
          </a:p>
        </p:txBody>
      </p:sp>
      <p:sp>
        <p:nvSpPr>
          <p:cNvPr id="4" name="Slide Number Placeholder 3"/>
          <p:cNvSpPr>
            <a:spLocks noGrp="1"/>
          </p:cNvSpPr>
          <p:nvPr>
            <p:ph type="sldNum" sz="quarter" idx="5"/>
          </p:nvPr>
        </p:nvSpPr>
        <p:spPr/>
        <p:txBody>
          <a:bodyPr/>
          <a:lstStyle/>
          <a:p>
            <a:fld id="{585B298C-9D40-48B8-B836-76030712410F}" type="slidenum">
              <a:rPr lang="en-US" smtClean="0"/>
              <a:t>27</a:t>
            </a:fld>
            <a:endParaRPr lang="en-US"/>
          </a:p>
        </p:txBody>
      </p:sp>
    </p:spTree>
    <p:extLst>
      <p:ext uri="{BB962C8B-B14F-4D97-AF65-F5344CB8AC3E}">
        <p14:creationId xmlns:p14="http://schemas.microsoft.com/office/powerpoint/2010/main" val="3522139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the prior example given of a school being vulnerable to criminal incidents due to frequent absences of the SRO and doors being propped open.</a:t>
            </a:r>
          </a:p>
          <a:p>
            <a:pPr marL="171450" indent="-171450">
              <a:buFont typeface="Arial" panose="020B0604020202020204" pitchFamily="34" charset="0"/>
              <a:buChar char="•"/>
            </a:pPr>
            <a:r>
              <a:rPr lang="en-US" dirty="0"/>
              <a:t>The probability of a criminal act occurring, based upon crime statistics for the area and the school’s vulnerability can probably be rated from likely to almost certain</a:t>
            </a:r>
          </a:p>
          <a:p>
            <a:pPr marL="628650" lvl="1" indent="-171450">
              <a:buFont typeface="Arial" panose="020B0604020202020204" pitchFamily="34" charset="0"/>
              <a:buChar char="•"/>
            </a:pPr>
            <a:r>
              <a:rPr lang="en-US" dirty="0"/>
              <a:t>On a scale of rare, unlikely, possible, likely, and almost certain). </a:t>
            </a:r>
          </a:p>
          <a:p>
            <a:pPr marL="171450" lvl="0" indent="-171450">
              <a:buFont typeface="Arial" panose="020B0604020202020204" pitchFamily="34" charset="0"/>
              <a:buChar char="•"/>
            </a:pPr>
            <a:r>
              <a:rPr lang="en-US" dirty="0"/>
              <a:t>The severity or criticality can probably be ranked from moderate to major.</a:t>
            </a:r>
          </a:p>
          <a:p>
            <a:pPr marL="628650" lvl="1" indent="-171450">
              <a:buFont typeface="Arial" panose="020B0604020202020204" pitchFamily="34" charset="0"/>
              <a:buChar char="•"/>
            </a:pPr>
            <a:r>
              <a:rPr lang="en-US" dirty="0"/>
              <a:t>On a scale of insignificant, minor, moderate, major, and catastrophic</a:t>
            </a:r>
          </a:p>
          <a:p>
            <a:pPr marL="0" lvl="0" indent="0">
              <a:buFont typeface="Arial" panose="020B0604020202020204" pitchFamily="34" charset="0"/>
              <a:buNone/>
            </a:pPr>
            <a:endParaRPr lang="en-US" dirty="0"/>
          </a:p>
          <a:p>
            <a:pPr marL="0" lvl="0" indent="0">
              <a:buFont typeface="Arial" panose="020B0604020202020204" pitchFamily="34" charset="0"/>
              <a:buNone/>
            </a:pPr>
            <a:r>
              <a:rPr lang="en-US" dirty="0"/>
              <a:t>Once the risk has been categorized in terms of probability and severity, a decision has to be made on how to deal with the risk.</a:t>
            </a:r>
          </a:p>
          <a:p>
            <a:pPr marL="171450" lvl="0" indent="-171450">
              <a:buFont typeface="Arial" panose="020B0604020202020204" pitchFamily="34" charset="0"/>
              <a:buChar char="•"/>
            </a:pPr>
            <a:r>
              <a:rPr lang="en-US" dirty="0"/>
              <a:t>The risk can be mitigated in several ways:</a:t>
            </a:r>
          </a:p>
          <a:p>
            <a:pPr marL="628650" lvl="1" indent="-171450">
              <a:buFont typeface="Arial" panose="020B0604020202020204" pitchFamily="34" charset="0"/>
              <a:buChar char="•"/>
            </a:pPr>
            <a:r>
              <a:rPr lang="en-US" dirty="0"/>
              <a:t>An integrated camera and card access control system can be installed that is monitored. When a door is propped open, an alarm is activated, and a camera is automatically trained on the specific door so it can be closed.</a:t>
            </a:r>
          </a:p>
          <a:p>
            <a:pPr marL="628650" lvl="1" indent="-171450">
              <a:buFont typeface="Arial" panose="020B0604020202020204" pitchFamily="34" charset="0"/>
              <a:buChar char="•"/>
            </a:pPr>
            <a:r>
              <a:rPr lang="en-US" dirty="0"/>
              <a:t>Safety training can be initiated to emphasize the importance of keeping all doors closed and locked.</a:t>
            </a:r>
          </a:p>
          <a:p>
            <a:pPr marL="628650" lvl="1" indent="-171450">
              <a:buFont typeface="Arial" panose="020B0604020202020204" pitchFamily="34" charset="0"/>
              <a:buChar char="•"/>
            </a:pPr>
            <a:r>
              <a:rPr lang="en-US" dirty="0"/>
              <a:t>A full-time SRO can be hired to be on site at all times of school operation.</a:t>
            </a:r>
          </a:p>
          <a:p>
            <a:pPr marL="628650" lvl="1" indent="-171450">
              <a:buFont typeface="Arial" panose="020B0604020202020204" pitchFamily="34" charset="0"/>
              <a:buChar char="•"/>
            </a:pPr>
            <a:r>
              <a:rPr lang="en-US" dirty="0"/>
              <a:t>For this situation, mitigation is the best option.</a:t>
            </a:r>
          </a:p>
          <a:p>
            <a:pPr marL="171450" lvl="0" indent="-171450">
              <a:buFont typeface="Arial" panose="020B0604020202020204" pitchFamily="34" charset="0"/>
              <a:buChar char="•"/>
            </a:pPr>
            <a:r>
              <a:rPr lang="en-US" dirty="0"/>
              <a:t>The risk can be insured. Meaning an insurance policy can be purchased to cover injuries, property damage, image damage, and lawsuits that may emanate from a criminal act.</a:t>
            </a:r>
          </a:p>
          <a:p>
            <a:pPr marL="171450" lvl="0" indent="-171450">
              <a:buFont typeface="Arial" panose="020B0604020202020204" pitchFamily="34" charset="0"/>
              <a:buChar char="•"/>
            </a:pPr>
            <a:r>
              <a:rPr lang="en-US" dirty="0"/>
              <a:t>The risk can be accepted by doing nothing.</a:t>
            </a:r>
          </a:p>
          <a:p>
            <a:pPr marL="171450" lvl="0" indent="-171450">
              <a:buFont typeface="Arial" panose="020B0604020202020204" pitchFamily="34" charset="0"/>
              <a:buChar char="•"/>
            </a:pPr>
            <a:endParaRPr lang="en-US" dirty="0"/>
          </a:p>
          <a:p>
            <a:pPr marL="0" lvl="0" indent="0">
              <a:buFont typeface="Arial" panose="020B0604020202020204" pitchFamily="34" charset="0"/>
              <a:buNone/>
            </a:pPr>
            <a:r>
              <a:rPr lang="en-US" dirty="0"/>
              <a:t>In the situation involving the school being in a location with frequent power outages, if the biology department was conducting research with mice and no generator was present, the school might accept the risk of losing the mice due to the cost of installing a generator for the building or buying an insurance policy exceeding the cost of replacing the mice and starting over with the research.</a:t>
            </a:r>
          </a:p>
          <a:p>
            <a:pPr marL="0" lv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Arial" panose="020B0604020202020204" pitchFamily="34" charset="0"/>
              </a:rPr>
              <a:t>Key Core Planning Team Member Roles</a:t>
            </a:r>
          </a:p>
          <a:p>
            <a:pPr marL="171450" lvl="0" indent="-171450">
              <a:buFont typeface="Arial" panose="020B0604020202020204" pitchFamily="34" charset="0"/>
              <a:buChar char="•"/>
            </a:pPr>
            <a:r>
              <a:rPr lang="en-US" dirty="0"/>
              <a:t>Federal Installations and partners – the FBI, Cybersecurity and Infrastructure Security Agency (CISA), and other agencies can provide assistance in either conducting these assessments or providing guidance.</a:t>
            </a:r>
          </a:p>
          <a:p>
            <a:pPr marL="171450" lvl="0" indent="-171450">
              <a:buFont typeface="Arial" panose="020B0604020202020204" pitchFamily="34" charset="0"/>
              <a:buChar char="•"/>
            </a:pPr>
            <a:r>
              <a:rPr lang="en-US" dirty="0"/>
              <a:t>Security Director and Police Agencies – can coordinate risk assessments.</a:t>
            </a:r>
          </a:p>
        </p:txBody>
      </p:sp>
      <p:sp>
        <p:nvSpPr>
          <p:cNvPr id="4" name="Slide Number Placeholder 3"/>
          <p:cNvSpPr>
            <a:spLocks noGrp="1"/>
          </p:cNvSpPr>
          <p:nvPr>
            <p:ph type="sldNum" sz="quarter" idx="5"/>
          </p:nvPr>
        </p:nvSpPr>
        <p:spPr/>
        <p:txBody>
          <a:bodyPr/>
          <a:lstStyle/>
          <a:p>
            <a:fld id="{585B298C-9D40-48B8-B836-76030712410F}" type="slidenum">
              <a:rPr lang="en-US" smtClean="0"/>
              <a:t>28</a:t>
            </a:fld>
            <a:endParaRPr lang="en-US"/>
          </a:p>
        </p:txBody>
      </p:sp>
    </p:spTree>
    <p:extLst>
      <p:ext uri="{BB962C8B-B14F-4D97-AF65-F5344CB8AC3E}">
        <p14:creationId xmlns:p14="http://schemas.microsoft.com/office/powerpoint/2010/main" val="10348587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planning team will develop three goals (before, during, and after) to address each prioritized threats and hazards, and then develop corresponding objectives for each goal. Some goals and objectives apply to multiple threats and hazards and are therefore considered crosscutting functions.</a:t>
            </a:r>
            <a:endParaRPr lang="en-US" altLang="en-US" b="0" i="0" dirty="0"/>
          </a:p>
          <a:p>
            <a:endParaRPr lang="en-US" altLang="en-US" b="0" i="0" dirty="0"/>
          </a:p>
          <a:p>
            <a:pPr marL="0" indent="0">
              <a:spcBef>
                <a:spcPct val="0"/>
              </a:spcBef>
              <a:buFont typeface="Arial" pitchFamily="34" charset="0"/>
              <a:buNone/>
            </a:pPr>
            <a:r>
              <a:rPr lang="en-US" altLang="en-US" b="0" i="0" dirty="0"/>
              <a:t>The planning team must decide which of the threats and hazards identified will be addressed </a:t>
            </a:r>
            <a:r>
              <a:rPr lang="en-US" altLang="en-US" dirty="0"/>
              <a:t>in the school EOP.</a:t>
            </a:r>
          </a:p>
          <a:p>
            <a:pPr marL="621458" lvl="1" indent="-166350">
              <a:spcBef>
                <a:spcPct val="0"/>
              </a:spcBef>
              <a:buFont typeface="Arial" pitchFamily="34" charset="0"/>
              <a:buChar char="•"/>
            </a:pPr>
            <a:r>
              <a:rPr lang="en-US" altLang="en-US" dirty="0"/>
              <a:t>The planning team may decide to address only those threats and hazards that rank “high” in risk priority, or they may decide to also address some of the threats and hazards that rank “medium.” </a:t>
            </a:r>
          </a:p>
          <a:p>
            <a:pPr marL="621458" lvl="1" indent="-166350">
              <a:spcBef>
                <a:spcPct val="0"/>
              </a:spcBef>
              <a:buFont typeface="Arial" pitchFamily="34" charset="0"/>
              <a:buChar char="•"/>
            </a:pPr>
            <a:r>
              <a:rPr lang="en-US" altLang="en-US" dirty="0"/>
              <a:t>This is a critical decision point in the planning process that is left up to the planning team. It is recommended that the team address more than just the “high” risk priority threats and hazards. </a:t>
            </a:r>
          </a:p>
          <a:p>
            <a:pPr>
              <a:spcBef>
                <a:spcPct val="0"/>
              </a:spcBef>
              <a:buFont typeface="Wingdings" pitchFamily="2" charset="2"/>
              <a:buChar char="§"/>
            </a:pPr>
            <a:endParaRPr lang="en-US" altLang="en-US" dirty="0"/>
          </a:p>
          <a:p>
            <a:pPr>
              <a:spcBef>
                <a:spcPct val="0"/>
              </a:spcBef>
            </a:pPr>
            <a:r>
              <a:rPr lang="en-US" altLang="en-US" dirty="0"/>
              <a:t>Emphasize the following:</a:t>
            </a:r>
          </a:p>
          <a:p>
            <a:pPr marL="171450" indent="-171450">
              <a:spcBef>
                <a:spcPct val="0"/>
              </a:spcBef>
              <a:buFont typeface="Arial" panose="020B0604020202020204" pitchFamily="34" charset="0"/>
              <a:buChar char="•"/>
            </a:pPr>
            <a:r>
              <a:rPr lang="en-US" dirty="0"/>
              <a:t>Goals are broad, general statements that indicate the desired outcome in response to the threat or hazard identified by planners in the previous step. </a:t>
            </a:r>
          </a:p>
          <a:p>
            <a:pPr marL="171450" indent="-171450">
              <a:spcBef>
                <a:spcPct val="0"/>
              </a:spcBef>
              <a:buFont typeface="Arial" panose="020B0604020202020204" pitchFamily="34" charset="0"/>
              <a:buChar char="•"/>
            </a:pPr>
            <a:r>
              <a:rPr lang="en-US" dirty="0"/>
              <a:t>Objectives are specific, measurable actions that are necessary to achieve the goals. </a:t>
            </a:r>
          </a:p>
          <a:p>
            <a:pPr marL="171450" indent="-171450">
              <a:spcBef>
                <a:spcPct val="0"/>
              </a:spcBef>
              <a:buFont typeface="Arial" panose="020B0604020202020204" pitchFamily="34" charset="0"/>
              <a:buChar char="•"/>
            </a:pPr>
            <a:endParaRPr lang="en-US" altLang="en-US" dirty="0"/>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b="0" i="0" dirty="0">
                <a:solidFill>
                  <a:srgbClr val="333333"/>
                </a:solidFill>
                <a:effectLst/>
                <a:latin typeface="Arial" panose="020B0604020202020204" pitchFamily="34" charset="0"/>
              </a:rPr>
              <a:t>Key Core Planning Team Member Roles (all planning team members play an important role in developing goals and objectives. The following two roles have major roles)</a:t>
            </a:r>
          </a:p>
          <a:p>
            <a:pPr marL="171450" indent="-171450">
              <a:spcBef>
                <a:spcPct val="0"/>
              </a:spcBef>
              <a:buFont typeface="Arial" panose="020B0604020202020204" pitchFamily="34" charset="0"/>
              <a:buChar char="•"/>
            </a:pPr>
            <a:r>
              <a:rPr lang="en-US" altLang="en-US" dirty="0"/>
              <a:t>Local Emergency Management – this agency will be crucial in assisting with establishing goals and objectives. Personnel within the agency will have insight of threats, hazards, vulnerabilities, prior local and regional incidents, available resources (first responders and their capabilities, area materials and supplies, communication equipment such as satellite phones and HAM radios, etc.). </a:t>
            </a:r>
          </a:p>
          <a:p>
            <a:pPr marL="628650" lvl="1" indent="-171450">
              <a:spcBef>
                <a:spcPct val="0"/>
              </a:spcBef>
              <a:buFont typeface="Arial" panose="020B0604020202020204" pitchFamily="34" charset="0"/>
              <a:buChar char="•"/>
            </a:pPr>
            <a:r>
              <a:rPr lang="en-US" altLang="en-US" dirty="0"/>
              <a:t>Once they are briefed and better understand district and school operations (hours of operation, school calendar, special events, staffing levels, district personnel expertise, etc.) they will be able to assist with S.M.A.R.T. goals and objectives.</a:t>
            </a:r>
          </a:p>
          <a:p>
            <a:pPr marL="171450" lvl="0" indent="-171450">
              <a:spcBef>
                <a:spcPct val="0"/>
              </a:spcBef>
              <a:buFont typeface="Arial" panose="020B0604020202020204" pitchFamily="34" charset="0"/>
              <a:buChar char="•"/>
            </a:pPr>
            <a:r>
              <a:rPr lang="en-US" altLang="en-US" dirty="0"/>
              <a:t>Parents – in the form of the parent teacher association or individually can provide their insight on what is important to them.</a:t>
            </a:r>
          </a:p>
          <a:p>
            <a:pPr marL="171450" lvl="0" indent="-171450">
              <a:spcBef>
                <a:spcPct val="0"/>
              </a:spcBef>
              <a:buFont typeface="Arial" panose="020B0604020202020204" pitchFamily="34" charset="0"/>
              <a:buChar char="•"/>
            </a:pPr>
            <a:endParaRPr lang="en-US" alt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403763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are planning teams used?</a:t>
            </a:r>
          </a:p>
          <a:p>
            <a:pPr marL="171450" indent="-171450">
              <a:buFont typeface="Arial" panose="020B0604020202020204" pitchFamily="34" charset="0"/>
              <a:buChar char="•"/>
            </a:pPr>
            <a:r>
              <a:rPr lang="en-US" dirty="0"/>
              <a:t>Lessons learned indicate operational planning is best performed by a team.</a:t>
            </a:r>
          </a:p>
          <a:p>
            <a:pPr marL="171450" indent="-171450">
              <a:buFont typeface="Arial" panose="020B0604020202020204" pitchFamily="34" charset="0"/>
              <a:buChar char="•"/>
            </a:pPr>
            <a:r>
              <a:rPr lang="en-US" dirty="0"/>
              <a:t>Today’s modern schools are too diverse and complex for one or two people to represent the needs of all stakeholders.</a:t>
            </a:r>
          </a:p>
          <a:p>
            <a:pPr marL="171450" indent="-171450">
              <a:buFont typeface="Arial" panose="020B0604020202020204" pitchFamily="34" charset="0"/>
              <a:buChar char="•"/>
            </a:pPr>
            <a:r>
              <a:rPr lang="en-US" dirty="0"/>
              <a:t>Buy-in comes from a collaborative team effort.</a:t>
            </a:r>
          </a:p>
          <a:p>
            <a:pPr marL="171450" indent="-171450">
              <a:buFont typeface="Arial" panose="020B0604020202020204" pitchFamily="34" charset="0"/>
              <a:buChar char="•"/>
            </a:pPr>
            <a:r>
              <a:rPr lang="en-US" dirty="0"/>
              <a:t>The team ensures all aspects of safety and security are considered from multiple professional perspectives.</a:t>
            </a:r>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3</a:t>
            </a:fld>
            <a:endParaRPr lang="en-US"/>
          </a:p>
        </p:txBody>
      </p:sp>
    </p:spTree>
    <p:extLst>
      <p:ext uri="{BB962C8B-B14F-4D97-AF65-F5344CB8AC3E}">
        <p14:creationId xmlns:p14="http://schemas.microsoft.com/office/powerpoint/2010/main" val="446513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The goal of Step 4 is to assign “action” for accomplishing planning objectives.  </a:t>
            </a:r>
          </a:p>
          <a:p>
            <a:pPr eaLnBrk="1" hangingPunct="1">
              <a:spcBef>
                <a:spcPct val="0"/>
              </a:spcBef>
            </a:pPr>
            <a:endParaRPr lang="en-US" altLang="en-US" dirty="0"/>
          </a:p>
          <a:p>
            <a:pPr eaLnBrk="1" hangingPunct="1">
              <a:spcBef>
                <a:spcPct val="0"/>
              </a:spcBef>
            </a:pPr>
            <a:r>
              <a:rPr lang="en-US" altLang="en-US" dirty="0"/>
              <a:t>Courses of action address the who, what, when, where, why, and how for response to each hazard, threat, and function and include criteria for determining how and when each response will be implemented under a variety of circumstances. </a:t>
            </a:r>
          </a:p>
          <a:p>
            <a:pPr eaLnBrk="1" hangingPunct="1">
              <a:spcBef>
                <a:spcPct val="0"/>
              </a:spcBef>
            </a:pPr>
            <a:endParaRPr lang="en-US" altLang="en-US" dirty="0"/>
          </a:p>
          <a:p>
            <a:pPr eaLnBrk="1" hangingPunct="1">
              <a:spcBef>
                <a:spcPct val="0"/>
              </a:spcBef>
            </a:pPr>
            <a:r>
              <a:rPr lang="en-US" altLang="en-US" dirty="0"/>
              <a:t>The planning team develops courses of action and subsequently related response protocols and procedures to support the Step 3 efforts—goals and objectives. To more clearly define an appropriate course of action, specific questions must be addressed. Answering primary questions such as who, what, when, where, why, and how for each threat, hazard, and function brings specificity to the process and helps develop courses of action that will help to achieve the goals and objectives. This depth of planning will assist in writing the response procedures and protocol. </a:t>
            </a:r>
          </a:p>
          <a:p>
            <a:pPr eaLnBrk="1" hangingPunct="1">
              <a:spcBef>
                <a:spcPct val="0"/>
              </a:spcBef>
            </a:pPr>
            <a:endParaRPr lang="en-US" altLang="en-US" dirty="0"/>
          </a:p>
          <a:p>
            <a:pPr eaLnBrk="1" hangingPunct="1">
              <a:spcBef>
                <a:spcPct val="0"/>
              </a:spcBef>
            </a:pPr>
            <a:r>
              <a:rPr lang="en-US" altLang="en-US" dirty="0"/>
              <a:t>The goals, objectives, and courses of action form the annexes.  </a:t>
            </a:r>
          </a:p>
          <a:p>
            <a:pPr eaLnBrk="1" hangingPunct="1">
              <a:spcBef>
                <a:spcPct val="0"/>
              </a:spcBef>
            </a:pPr>
            <a:endParaRPr lang="en-US" altLang="en-US" dirty="0"/>
          </a:p>
          <a:p>
            <a:pPr eaLnBrk="1" hangingPunct="1">
              <a:spcBef>
                <a:spcPct val="0"/>
              </a:spcBef>
            </a:pPr>
            <a:r>
              <a:rPr lang="en-US" altLang="en-US" dirty="0"/>
              <a:t>The planning team must determine whether the course of action: </a:t>
            </a:r>
          </a:p>
          <a:p>
            <a:pPr marL="169488" indent="-169488">
              <a:spcBef>
                <a:spcPct val="0"/>
              </a:spcBef>
              <a:buFont typeface="Arial" pitchFamily="34" charset="0"/>
              <a:buChar char="•"/>
            </a:pPr>
            <a:r>
              <a:rPr lang="en-US" altLang="en-US" dirty="0"/>
              <a:t>Meets financial needs—planners must weigh the cost benefit of each decision. The balance between “best practice” and “practical response” must be measured based on many factors (i.e., capacity, capability, training, resources).</a:t>
            </a:r>
          </a:p>
          <a:p>
            <a:pPr marL="169488" indent="-169488">
              <a:spcBef>
                <a:spcPct val="0"/>
              </a:spcBef>
              <a:buFont typeface="Arial" pitchFamily="34" charset="0"/>
              <a:buChar char="•"/>
            </a:pPr>
            <a:r>
              <a:rPr lang="en-US" altLang="en-US" dirty="0"/>
              <a:t>Is feasible.</a:t>
            </a:r>
          </a:p>
          <a:p>
            <a:pPr marL="169488" indent="-169488">
              <a:spcBef>
                <a:spcPct val="0"/>
              </a:spcBef>
              <a:buFont typeface="Arial" pitchFamily="34" charset="0"/>
              <a:buChar char="•"/>
            </a:pPr>
            <a:r>
              <a:rPr lang="en-US" altLang="en-US" dirty="0"/>
              <a:t>Is acceptable to all necessary community partners with roles and responsibilities in operationalizing the action.  </a:t>
            </a:r>
          </a:p>
          <a:p>
            <a:pPr marL="169488" indent="-169488">
              <a:spcBef>
                <a:spcPct val="0"/>
              </a:spcBef>
              <a:buFont typeface="Arial" pitchFamily="34" charset="0"/>
              <a:buChar char="•"/>
            </a:pPr>
            <a:endParaRPr lang="en-US" altLang="en-US" dirty="0"/>
          </a:p>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r>
              <a:rPr lang="en-US" b="0" i="0" dirty="0">
                <a:solidFill>
                  <a:srgbClr val="333333"/>
                </a:solidFill>
                <a:effectLst/>
                <a:latin typeface="Arial" panose="020B0604020202020204" pitchFamily="34" charset="0"/>
              </a:rPr>
              <a:t>Key Core Planning Team Member Roles – Development of Annexes</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The following are prominent roles planning team members can play in the development of a sampling of annexes based upon their expertise:</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Communications &amp; Warnings – Information Technology, Security Director, Tribal, Local Emergency Management</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Family Reunification – Teachers, Transportation Supervisor, Food Service Manager, Parents, Disability Services Coordinator, Security Director</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Health, Public, Medical, and Mental Health – Counselors, Nurses, Risk Management, Emergency Medical Services, Mental Health</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What roles to you see aligning well with the following annexes?</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Evacuation</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Lockdown</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Shelter-in-Place</a:t>
            </a:r>
          </a:p>
          <a:p>
            <a:pPr marL="628650" marR="0" lvl="1"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b="0" i="0" dirty="0">
                <a:solidFill>
                  <a:srgbClr val="333333"/>
                </a:solidFill>
                <a:effectLst/>
                <a:latin typeface="Arial" panose="020B0604020202020204" pitchFamily="34" charset="0"/>
              </a:rPr>
              <a:t>Security</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lang="en-US" b="0" i="0" dirty="0">
              <a:solidFill>
                <a:srgbClr val="333333"/>
              </a:solidFill>
              <a:effectLst/>
              <a:latin typeface="Arial" panose="020B0604020202020204" pitchFamily="34" charset="0"/>
            </a:endParaRPr>
          </a:p>
          <a:p>
            <a:pPr marL="0" indent="0">
              <a:spcBef>
                <a:spcPct val="0"/>
              </a:spcBef>
              <a:buFont typeface="Arial" pitchFamily="34" charset="0"/>
              <a:buNone/>
            </a:pPr>
            <a:endParaRPr lang="en-US" altLang="en-US" dirty="0"/>
          </a:p>
          <a:p>
            <a:endParaRPr 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1124329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0" dirty="0"/>
              <a:t>In Step 5, the planning team develops a draft of the school EOP using the courses of action developed in Step 4. </a:t>
            </a:r>
          </a:p>
          <a:p>
            <a:pPr eaLnBrk="1" hangingPunct="1"/>
            <a:endParaRPr lang="en-US" altLang="en-US" b="0" dirty="0"/>
          </a:p>
          <a:p>
            <a:pPr eaLnBrk="1" hangingPunct="1"/>
            <a:r>
              <a:rPr lang="en-US" altLang="en-US" b="0" dirty="0"/>
              <a:t>In addition, the team reviews the plan, obtains official approval, and shares the plan with district/school personnel and community partners—first responders, local emergency management officials, staff, and stakeholders. </a:t>
            </a:r>
            <a:endParaRPr lang="en-US" altLang="en-US" sz="1800" b="0" dirty="0"/>
          </a:p>
          <a:p>
            <a:pPr eaLnBrk="1" hangingPunct="1"/>
            <a:endParaRPr lang="en-US" altLang="en-US" dirty="0"/>
          </a:p>
          <a:p>
            <a:pPr eaLnBrk="1" hangingPunct="1"/>
            <a:r>
              <a:rPr lang="en-US" altLang="en-US" dirty="0"/>
              <a:t>This is where the plan takes shape and is finalized. After completing Step 5, the planning team will have a final school EOP. </a:t>
            </a:r>
          </a:p>
          <a:p>
            <a:endParaRPr lang="en-US" dirty="0"/>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4978763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t>Step 6 involves training stakeholders on the plan. Everyone involved in the plan needs to know their roles and responsibilities before, during, and after an emergency. </a:t>
            </a:r>
          </a:p>
          <a:p>
            <a:endParaRPr lang="en-US" altLang="en-US" b="0" dirty="0"/>
          </a:p>
          <a:p>
            <a:r>
              <a:rPr lang="en-US" altLang="en-US" b="0" dirty="0"/>
              <a:t>Step 6 also explains how the plan should be exercised regularly through tabletop exercises, drills, functional exercises, and full-scale exercises. Then, the plan should be reviewed and revised based on lessons learned from exercises and actual emergencies and changing conditions. </a:t>
            </a:r>
          </a:p>
          <a:p>
            <a:endParaRPr lang="en-US" altLang="en-US" b="0" dirty="0"/>
          </a:p>
          <a:p>
            <a:r>
              <a:rPr lang="en-US" altLang="en-US" b="0" dirty="0"/>
              <a:t>The outcome of Step 6 is a living, tested, school EOP that remains familiar to all parties involved in or protected by the plan. </a:t>
            </a:r>
          </a:p>
          <a:p>
            <a:endParaRPr lang="en-US" altLang="en-US" b="0" dirty="0"/>
          </a:p>
          <a:p>
            <a:r>
              <a:rPr lang="en-US" altLang="en-US" b="0" dirty="0"/>
              <a:t>This steps justifies the need for an ongoing planning team</a:t>
            </a:r>
          </a:p>
          <a:p>
            <a:pPr eaLnBrk="1" hangingPunct="1"/>
            <a:endParaRPr lang="en-US" alt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Arial" panose="020B0604020202020204" pitchFamily="34" charset="0"/>
              </a:rPr>
              <a:t>Key Core Planning Team Member Roles – Community Partner Engagement</a:t>
            </a:r>
          </a:p>
          <a:p>
            <a:pPr marL="171450" indent="-171450">
              <a:buFont typeface="Arial" panose="020B0604020202020204" pitchFamily="34" charset="0"/>
              <a:buChar char="•"/>
            </a:pPr>
            <a:r>
              <a:rPr lang="en-US" dirty="0"/>
              <a:t>Local Emergency Management – can assist with exercise planning in accordance with the Homeland Security Exercise and Evaluation Program (HSEEP). Can also provide and coordinate training for planning team members, districts, and schools.</a:t>
            </a:r>
          </a:p>
          <a:p>
            <a:pPr marL="171450" indent="-171450">
              <a:buFont typeface="Arial" panose="020B0604020202020204" pitchFamily="34" charset="0"/>
              <a:buChar char="•"/>
            </a:pPr>
            <a:r>
              <a:rPr lang="en-US" dirty="0"/>
              <a:t>Fire Departments, Police Department, Disaster Relief Agencies, Tribal, Federal Installation and partners – can serve as exercise evaluators, safety officers, and role players. Can also assist in the design of exercises and be involved in After Action Reviews. Several disaster relief agencies provide snacks during full-scale exercises.</a:t>
            </a:r>
          </a:p>
        </p:txBody>
      </p:sp>
      <p:sp>
        <p:nvSpPr>
          <p:cNvPr id="4" name="Slide Number Placeholder 3"/>
          <p:cNvSpPr>
            <a:spLocks noGrp="1"/>
          </p:cNvSpPr>
          <p:nvPr>
            <p:ph type="sldNum" sz="quarter" idx="10"/>
          </p:nvPr>
        </p:nvSpPr>
        <p:spPr/>
        <p:txBody>
          <a:bodyPr/>
          <a:lstStyle/>
          <a:p>
            <a:fld id="{EDB500F8-35F4-2241-B950-C32666226879}"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4041097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Planning Team Commitment</a:t>
            </a:r>
          </a:p>
          <a:p>
            <a:r>
              <a:rPr lang="en-US" b="0" dirty="0"/>
              <a:t>Initial and ongoing commitment is needed throughout the process as follows:</a:t>
            </a:r>
          </a:p>
          <a:p>
            <a:pPr marL="171450" indent="-171450">
              <a:buFont typeface="Arial" panose="020B0604020202020204" pitchFamily="34" charset="0"/>
              <a:buChar char="•"/>
            </a:pPr>
            <a:r>
              <a:rPr lang="en-US" b="0" dirty="0"/>
              <a:t>For the initial EOP</a:t>
            </a:r>
          </a:p>
          <a:p>
            <a:pPr marL="171450" indent="-171450">
              <a:buFont typeface="Arial" panose="020B0604020202020204" pitchFamily="34" charset="0"/>
              <a:buChar char="•"/>
            </a:pPr>
            <a:r>
              <a:rPr lang="en-US" b="0" dirty="0"/>
              <a:t>Developing and participating in exercises and drills</a:t>
            </a:r>
          </a:p>
          <a:p>
            <a:pPr marL="171450" indent="-171450">
              <a:buFont typeface="Arial" panose="020B0604020202020204" pitchFamily="34" charset="0"/>
              <a:buChar char="•"/>
            </a:pPr>
            <a:r>
              <a:rPr lang="en-US" b="0" dirty="0"/>
              <a:t>Maintaining and modifying the plan based upon After Action Reviews (AARs) developed from critical incidents and exercises/drills</a:t>
            </a:r>
          </a:p>
          <a:p>
            <a:endParaRPr lang="en-US" b="1" dirty="0"/>
          </a:p>
          <a:p>
            <a:r>
              <a:rPr lang="en-US" b="1" dirty="0"/>
              <a:t>Training Needs</a:t>
            </a:r>
            <a:endParaRPr lang="en-US" b="0" dirty="0"/>
          </a:p>
          <a:p>
            <a:pPr marL="171450" indent="-171450">
              <a:buFont typeface="Arial" panose="020B0604020202020204" pitchFamily="34" charset="0"/>
              <a:buChar char="•"/>
            </a:pPr>
            <a:r>
              <a:rPr lang="en-US" b="0" dirty="0"/>
              <a:t>Determine the level of emergency management experience and knowledge of the team members</a:t>
            </a:r>
          </a:p>
          <a:p>
            <a:pPr marL="171450" indent="-171450">
              <a:buFont typeface="Arial" panose="020B0604020202020204" pitchFamily="34" charset="0"/>
              <a:buChar char="•"/>
            </a:pPr>
            <a:r>
              <a:rPr lang="en-US" b="0" dirty="0"/>
              <a:t>Identify training resources (FEMA online courses, local emergency managers, community partners, etc.)</a:t>
            </a:r>
          </a:p>
          <a:p>
            <a:pPr marL="171450" indent="-171450">
              <a:buFont typeface="Arial" panose="020B0604020202020204" pitchFamily="34" charset="0"/>
              <a:buChar char="•"/>
            </a:pPr>
            <a:r>
              <a:rPr lang="en-US" b="0" dirty="0"/>
              <a:t>Determine the modality best suited for the team members (virtual, face-to-face, hybrid, etc.)</a:t>
            </a:r>
          </a:p>
          <a:p>
            <a:pPr marL="171450" indent="-171450">
              <a:buFont typeface="Arial" panose="020B0604020202020204" pitchFamily="34" charset="0"/>
              <a:buChar char="•"/>
            </a:pPr>
            <a:r>
              <a:rPr lang="en-US" b="0" dirty="0"/>
              <a:t>Suggested training:</a:t>
            </a:r>
          </a:p>
          <a:p>
            <a:pPr marL="628650" lvl="1" indent="-171450">
              <a:buFont typeface="Arial" panose="020B0604020202020204" pitchFamily="34" charset="0"/>
              <a:buChar char="•"/>
            </a:pPr>
            <a:r>
              <a:rPr lang="en-US" b="0" dirty="0"/>
              <a:t>Incident Command System – facilitates a common framework with community first responders</a:t>
            </a:r>
          </a:p>
          <a:p>
            <a:pPr marL="628650" lvl="1" indent="-171450">
              <a:buFont typeface="Arial" panose="020B0604020202020204" pitchFamily="34" charset="0"/>
              <a:buChar char="•"/>
            </a:pPr>
            <a:r>
              <a:rPr lang="en-US" b="0" dirty="0"/>
              <a:t>National Incident Management System - </a:t>
            </a:r>
          </a:p>
        </p:txBody>
      </p:sp>
      <p:sp>
        <p:nvSpPr>
          <p:cNvPr id="4" name="Slide Number Placeholder 3"/>
          <p:cNvSpPr>
            <a:spLocks noGrp="1"/>
          </p:cNvSpPr>
          <p:nvPr>
            <p:ph type="sldNum" sz="quarter" idx="5"/>
          </p:nvPr>
        </p:nvSpPr>
        <p:spPr/>
        <p:txBody>
          <a:bodyPr/>
          <a:lstStyle/>
          <a:p>
            <a:fld id="{585B298C-9D40-48B8-B836-76030712410F}" type="slidenum">
              <a:rPr lang="en-US" smtClean="0"/>
              <a:t>33</a:t>
            </a:fld>
            <a:endParaRPr lang="en-US"/>
          </a:p>
        </p:txBody>
      </p:sp>
    </p:spTree>
    <p:extLst>
      <p:ext uri="{BB962C8B-B14F-4D97-AF65-F5344CB8AC3E}">
        <p14:creationId xmlns:p14="http://schemas.microsoft.com/office/powerpoint/2010/main" val="9780302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36</a:t>
            </a:fld>
            <a:endParaRPr lang="en-US"/>
          </a:p>
        </p:txBody>
      </p:sp>
    </p:spTree>
    <p:extLst>
      <p:ext uri="{BB962C8B-B14F-4D97-AF65-F5344CB8AC3E}">
        <p14:creationId xmlns:p14="http://schemas.microsoft.com/office/powerpoint/2010/main" val="1824280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development of the initial core plan is only one purpose of the planning team. There will always be a need for ongoing maintenance of the emergency operation plan resulting from After Action Report (AAR) recommendations. Furthermore, annexes will need to be developed on an ongoing basis to fill gaps not initially evident during initial plan development. </a:t>
            </a:r>
          </a:p>
          <a:p>
            <a:endParaRPr lang="en-US" dirty="0"/>
          </a:p>
          <a:p>
            <a:r>
              <a:rPr lang="en-US" dirty="0"/>
              <a:t>Finally, the planning team should do regularly scheduled assessments of buildings and operations to discover if buildings have been repurposed, remodeled with drastic floor plan changes which may impact evacuations, and to understand district and school operational changes that may have occurred.</a:t>
            </a:r>
          </a:p>
          <a:p>
            <a:endParaRPr lang="en-US" dirty="0"/>
          </a:p>
          <a:p>
            <a:r>
              <a:rPr lang="en-US" dirty="0"/>
              <a:t>Throughout the planning process, team members must always keep at the forefront that planning needs to be inclusive of before, during, and after an emergency situation takes place. This will be discussed in greater detail later in this presentation.</a:t>
            </a:r>
          </a:p>
          <a:p>
            <a:endParaRPr lang="en-US" dirty="0"/>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4</a:t>
            </a:fld>
            <a:endParaRPr lang="en-US"/>
          </a:p>
        </p:txBody>
      </p:sp>
    </p:spTree>
    <p:extLst>
      <p:ext uri="{BB962C8B-B14F-4D97-AF65-F5344CB8AC3E}">
        <p14:creationId xmlns:p14="http://schemas.microsoft.com/office/powerpoint/2010/main" val="493098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yourself, your background, and responsibilities as the team leader.</a:t>
            </a:r>
          </a:p>
          <a:p>
            <a:endParaRPr lang="en-US" dirty="0"/>
          </a:p>
          <a:p>
            <a:r>
              <a:rPr lang="en-US" dirty="0"/>
              <a:t>Have each team member introduce themselves, their background, duties, and tenure with the district/school</a:t>
            </a:r>
          </a:p>
          <a:p>
            <a:pPr marL="171450" indent="-171450">
              <a:buFont typeface="Arial" panose="020B0604020202020204" pitchFamily="34" charset="0"/>
              <a:buChar char="•"/>
            </a:pPr>
            <a:r>
              <a:rPr lang="en-US" dirty="0"/>
              <a:t>As they introduce themselves, go into detail concerning the contribution and expertise they bring to the planning process based upon your selecting them for the team.</a:t>
            </a:r>
          </a:p>
          <a:p>
            <a:pPr marL="171450" indent="-171450">
              <a:buFont typeface="Arial" panose="020B0604020202020204" pitchFamily="34" charset="0"/>
              <a:buChar char="•"/>
            </a:pPr>
            <a:endParaRPr lang="en-US" dirty="0"/>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5</a:t>
            </a:fld>
            <a:endParaRPr lang="en-US"/>
          </a:p>
        </p:txBody>
      </p:sp>
    </p:spTree>
    <p:extLst>
      <p:ext uri="{BB962C8B-B14F-4D97-AF65-F5344CB8AC3E}">
        <p14:creationId xmlns:p14="http://schemas.microsoft.com/office/powerpoint/2010/main" val="2583659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District/School Representation </a:t>
            </a:r>
          </a:p>
          <a:p>
            <a:pPr marL="228600" indent="-228600">
              <a:buFont typeface="+mj-lt"/>
              <a:buAutoNum type="arabicPeriod"/>
            </a:pPr>
            <a:r>
              <a:rPr lang="en-US" dirty="0"/>
              <a:t>Many Interests - Must serve and represent the interests of students, staff, teachers, parents, and those that might represent special or specific needs like the following: </a:t>
            </a:r>
            <a:r>
              <a:rPr lang="en-US" b="1" dirty="0"/>
              <a:t>(Say will discuss further in the course. Cut and paste the bullets in the Providing for the Whole Community slide)</a:t>
            </a:r>
            <a:endParaRPr lang="en-US" dirty="0"/>
          </a:p>
          <a:p>
            <a:pPr marL="685800" lvl="1" indent="-228600">
              <a:buFont typeface="+mj-lt"/>
              <a:buAutoNum type="arabicPeriod"/>
            </a:pPr>
            <a:r>
              <a:rPr lang="en-US" dirty="0"/>
              <a:t>Individuals with access and functional needs</a:t>
            </a:r>
          </a:p>
          <a:p>
            <a:pPr marL="685800" lvl="1" indent="-228600">
              <a:buFont typeface="+mj-lt"/>
              <a:buAutoNum type="arabicPeriod"/>
            </a:pPr>
            <a:r>
              <a:rPr lang="en-US" dirty="0"/>
              <a:t>Racial minorities</a:t>
            </a:r>
          </a:p>
          <a:p>
            <a:pPr marL="685800" lvl="1" indent="-228600">
              <a:buFont typeface="+mj-lt"/>
              <a:buAutoNum type="arabicPeriod"/>
            </a:pPr>
            <a:r>
              <a:rPr lang="en-US" dirty="0"/>
              <a:t>Religious cultural observances</a:t>
            </a:r>
          </a:p>
          <a:p>
            <a:pPr marL="685800" lvl="1" indent="-228600">
              <a:buFont typeface="+mj-lt"/>
              <a:buAutoNum type="arabicPeriod"/>
            </a:pPr>
            <a:r>
              <a:rPr lang="en-US" dirty="0"/>
              <a:t>Language and transportation barriers</a:t>
            </a:r>
          </a:p>
          <a:p>
            <a:pPr marL="685800" lvl="1" indent="-228600">
              <a:buFont typeface="+mj-lt"/>
              <a:buAutoNum type="arabicPeriod"/>
            </a:pPr>
            <a:r>
              <a:rPr lang="en-US" dirty="0"/>
              <a:t>Elderly (Grandparents Day)</a:t>
            </a:r>
          </a:p>
          <a:p>
            <a:pPr marL="685800" lvl="1" indent="-228600">
              <a:buFont typeface="+mj-lt"/>
              <a:buAutoNum type="arabicPeriod"/>
            </a:pPr>
            <a:endParaRPr lang="en-US" dirty="0"/>
          </a:p>
          <a:p>
            <a:pPr marL="228600" lvl="0" indent="-228600">
              <a:buFont typeface="+mj-lt"/>
              <a:buAutoNum type="arabicPeriod"/>
            </a:pPr>
            <a:r>
              <a:rPr lang="en-US" dirty="0"/>
              <a:t>Community Partners – First responders (police, fire, emergency managers, EMS, Public Health, Mental Health, etc.), </a:t>
            </a:r>
          </a:p>
          <a:p>
            <a:pPr marL="228600" lvl="0" indent="-228600">
              <a:buFont typeface="+mj-lt"/>
              <a:buAutoNum type="arabicPeriod"/>
            </a:pPr>
            <a:endParaRPr lang="en-US" dirty="0"/>
          </a:p>
          <a:p>
            <a:pPr marL="228600" lvl="0" indent="-228600">
              <a:buFont typeface="+mj-lt"/>
              <a:buAutoNum type="arabicPeriod"/>
            </a:pPr>
            <a:r>
              <a:rPr lang="en-US" dirty="0"/>
              <a:t>Planning Team Size – The team should be small enough to permit close collaboration with first responders and other community partners, yet large enough to be representative of the district/school community. It should also be large enough so as not to place an undue burden  on any single person.</a:t>
            </a:r>
          </a:p>
        </p:txBody>
      </p:sp>
      <p:sp>
        <p:nvSpPr>
          <p:cNvPr id="4" name="Slide Number Placeholder 3"/>
          <p:cNvSpPr>
            <a:spLocks noGrp="1"/>
          </p:cNvSpPr>
          <p:nvPr>
            <p:ph type="sldNum" sz="quarter" idx="5"/>
          </p:nvPr>
        </p:nvSpPr>
        <p:spPr/>
        <p:txBody>
          <a:bodyPr/>
          <a:lstStyle/>
          <a:p>
            <a:fld id="{585B298C-9D40-48B8-B836-76030712410F}" type="slidenum">
              <a:rPr lang="en-US" smtClean="0"/>
              <a:t>6</a:t>
            </a:fld>
            <a:endParaRPr lang="en-US"/>
          </a:p>
        </p:txBody>
      </p:sp>
    </p:spTree>
    <p:extLst>
      <p:ext uri="{BB962C8B-B14F-4D97-AF65-F5344CB8AC3E}">
        <p14:creationId xmlns:p14="http://schemas.microsoft.com/office/powerpoint/2010/main" val="3583621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upon what we have gone over so far, and based upon your individual experience and expertise, who else should be included on this team and why?</a:t>
            </a:r>
          </a:p>
          <a:p>
            <a:endParaRPr lang="en-US" dirty="0"/>
          </a:p>
          <a:p>
            <a:r>
              <a:rPr lang="en-US" dirty="0"/>
              <a:t>Allow attendees to either write down their answers or work in a small group. </a:t>
            </a:r>
          </a:p>
          <a:p>
            <a:endParaRPr lang="en-US" dirty="0"/>
          </a:p>
          <a:p>
            <a:r>
              <a:rPr lang="en-US" dirty="0"/>
              <a:t>Allow no more than 10 minutes for deliberations and report-outs.</a:t>
            </a:r>
          </a:p>
          <a:p>
            <a:endParaRPr lang="en-US" dirty="0"/>
          </a:p>
          <a:p>
            <a:r>
              <a:rPr lang="en-US" dirty="0"/>
              <a:t>Inform attendees that they will be asked this question again later during the presentation (after the discussion on threats and hazards)</a:t>
            </a:r>
          </a:p>
          <a:p>
            <a:endParaRPr lang="en-US" dirty="0"/>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7</a:t>
            </a:fld>
            <a:endParaRPr lang="en-US"/>
          </a:p>
        </p:txBody>
      </p:sp>
    </p:spTree>
    <p:extLst>
      <p:ext uri="{BB962C8B-B14F-4D97-AF65-F5344CB8AC3E}">
        <p14:creationId xmlns:p14="http://schemas.microsoft.com/office/powerpoint/2010/main" val="2218885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listing of individuals to choose from as an example. It is not necessary to have each individual on the team. Consider the size of the district or school. Larger districts and schools may need a more comprehensive team based upon student population, activities, number of buildings, location, and other factors.</a:t>
            </a:r>
          </a:p>
          <a:p>
            <a:endParaRPr lang="en-US" dirty="0"/>
          </a:p>
          <a:p>
            <a:r>
              <a:rPr lang="en-US" dirty="0"/>
              <a:t>Some individuals may be invited to meetings only when their expertise is needed. However, most members will need to attend each meeting for foundational and continuity purposes.</a:t>
            </a:r>
          </a:p>
          <a:p>
            <a:endParaRPr lang="en-US" dirty="0"/>
          </a:p>
          <a:p>
            <a:r>
              <a:rPr lang="en-US" b="1" dirty="0"/>
              <a:t>The following is a comprehensive listing of community partners that can be mentioned:</a:t>
            </a:r>
          </a:p>
          <a:p>
            <a:endParaRPr lang="en-US" dirty="0"/>
          </a:p>
          <a:p>
            <a:r>
              <a:rPr lang="en-US" u="sng" dirty="0"/>
              <a:t>Local community partners with a responsibility in school emergency management and with information on the community: </a:t>
            </a:r>
          </a:p>
          <a:p>
            <a:r>
              <a:rPr lang="en-US" dirty="0"/>
              <a:t>o Local emergency management staff; o Emergency medical services (EMS) personnel; </a:t>
            </a:r>
          </a:p>
          <a:p>
            <a:r>
              <a:rPr lang="en-US" dirty="0"/>
              <a:t>o Fire officials; </a:t>
            </a:r>
          </a:p>
          <a:p>
            <a:r>
              <a:rPr lang="en-US" dirty="0"/>
              <a:t>o Local and community mental health practitioners; and </a:t>
            </a:r>
          </a:p>
          <a:p>
            <a:r>
              <a:rPr lang="en-US" dirty="0"/>
              <a:t>o Law enforcement officers; </a:t>
            </a:r>
          </a:p>
          <a:p>
            <a:endParaRPr lang="en-US" dirty="0"/>
          </a:p>
          <a:p>
            <a:r>
              <a:rPr lang="en-US" u="sng" dirty="0"/>
              <a:t>State department of education or SEA: </a:t>
            </a:r>
          </a:p>
          <a:p>
            <a:r>
              <a:rPr lang="en-US" dirty="0"/>
              <a:t>o SEA emergency management staff; </a:t>
            </a:r>
          </a:p>
          <a:p>
            <a:r>
              <a:rPr lang="en-US" dirty="0"/>
              <a:t>o State school safety center staff; and </a:t>
            </a:r>
          </a:p>
          <a:p>
            <a:r>
              <a:rPr lang="en-US" dirty="0"/>
              <a:t>o School safety advisory committees; </a:t>
            </a:r>
          </a:p>
          <a:p>
            <a:endParaRPr lang="en-US" dirty="0"/>
          </a:p>
          <a:p>
            <a:r>
              <a:rPr lang="en-US" u="sng" dirty="0"/>
              <a:t>State community partners: </a:t>
            </a:r>
          </a:p>
          <a:p>
            <a:r>
              <a:rPr lang="en-US" dirty="0"/>
              <a:t>o State emergency management and homeland security officials; </a:t>
            </a:r>
          </a:p>
          <a:p>
            <a:r>
              <a:rPr lang="en-US" dirty="0"/>
              <a:t>o State law enforcement officers, including field office staff of the FBI; Drug Enforcement Administration; Bureau of Alcohol, Tobacco, Firearms and Explosives, etc.; </a:t>
            </a:r>
          </a:p>
          <a:p>
            <a:r>
              <a:rPr lang="en-US" dirty="0"/>
              <a:t>o Staff from the state department of fire or state fire marshal; and </a:t>
            </a:r>
          </a:p>
          <a:p>
            <a:r>
              <a:rPr lang="en-US" dirty="0"/>
              <a:t>o State department of health staff, including staff who are responsible for public and mental health; and/or </a:t>
            </a:r>
          </a:p>
          <a:p>
            <a:endParaRPr lang="en-US" dirty="0"/>
          </a:p>
          <a:p>
            <a:r>
              <a:rPr lang="en-US" u="sng" dirty="0"/>
              <a:t>Additional partners with a role in school emergency management: </a:t>
            </a:r>
          </a:p>
          <a:p>
            <a:r>
              <a:rPr lang="en-US" dirty="0"/>
              <a:t>o Policymakers and local elected officials; </a:t>
            </a:r>
          </a:p>
          <a:p>
            <a:r>
              <a:rPr lang="en-US" dirty="0"/>
              <a:t>o Business partners; </a:t>
            </a:r>
          </a:p>
          <a:p>
            <a:r>
              <a:rPr lang="en-US" dirty="0"/>
              <a:t>o Community-based religious organizations;</a:t>
            </a:r>
          </a:p>
          <a:p>
            <a:r>
              <a:rPr lang="en-US" dirty="0"/>
              <a:t>o Community-based youth organizations;</a:t>
            </a:r>
          </a:p>
          <a:p>
            <a:r>
              <a:rPr lang="en-US" dirty="0"/>
              <a:t>o Federal emergency management and homeland security officials; </a:t>
            </a:r>
          </a:p>
          <a:p>
            <a:r>
              <a:rPr lang="en-US" dirty="0"/>
              <a:t>o District attorney and state attorney general;</a:t>
            </a:r>
          </a:p>
          <a:p>
            <a:r>
              <a:rPr lang="en-US" dirty="0"/>
              <a:t>o Disaster organizations (e.g., American Red Cross); o Local social services departments; and </a:t>
            </a:r>
          </a:p>
          <a:p>
            <a:r>
              <a:rPr lang="en-US" dirty="0"/>
              <a:t>o Media. </a:t>
            </a:r>
          </a:p>
        </p:txBody>
      </p:sp>
      <p:sp>
        <p:nvSpPr>
          <p:cNvPr id="4" name="Slide Number Placeholder 3"/>
          <p:cNvSpPr>
            <a:spLocks noGrp="1"/>
          </p:cNvSpPr>
          <p:nvPr>
            <p:ph type="sldNum" sz="quarter" idx="5"/>
          </p:nvPr>
        </p:nvSpPr>
        <p:spPr/>
        <p:txBody>
          <a:bodyPr/>
          <a:lstStyle/>
          <a:p>
            <a:fld id="{585B298C-9D40-48B8-B836-76030712410F}" type="slidenum">
              <a:rPr lang="en-US" smtClean="0"/>
              <a:t>8</a:t>
            </a:fld>
            <a:endParaRPr lang="en-US"/>
          </a:p>
        </p:txBody>
      </p:sp>
    </p:spTree>
    <p:extLst>
      <p:ext uri="{BB962C8B-B14F-4D97-AF65-F5344CB8AC3E}">
        <p14:creationId xmlns:p14="http://schemas.microsoft.com/office/powerpoint/2010/main" val="2316894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20">
              <a:defRPr/>
            </a:pPr>
            <a:r>
              <a:rPr lang="en-US" sz="1200" b="1" dirty="0"/>
              <a:t>PPD-8 (a Presidential Directive) describes</a:t>
            </a:r>
            <a:r>
              <a:rPr lang="en-US" sz="1200" dirty="0"/>
              <a:t> the nation’s approach to preparedness and </a:t>
            </a:r>
            <a:r>
              <a:rPr lang="en-US" sz="1200" b="1" dirty="0"/>
              <a:t>defines</a:t>
            </a:r>
            <a:r>
              <a:rPr lang="en-US" sz="1200" dirty="0"/>
              <a:t> preparedness around </a:t>
            </a:r>
            <a:r>
              <a:rPr lang="en-US" sz="1200" b="1" dirty="0"/>
              <a:t>five</a:t>
            </a:r>
            <a:r>
              <a:rPr lang="en-US" sz="1200" dirty="0"/>
              <a:t> mission areas: </a:t>
            </a:r>
          </a:p>
          <a:p>
            <a:pPr defTabSz="914220">
              <a:defRPr/>
            </a:pPr>
            <a:r>
              <a:rPr lang="en-US" sz="1200" dirty="0"/>
              <a:t>Prevention, Mitigation, Protection, Response, and Recovery. </a:t>
            </a:r>
          </a:p>
          <a:p>
            <a:pPr marL="0" indent="0">
              <a:buFont typeface="Arial" panose="020B0604020202020204" pitchFamily="34" charset="0"/>
              <a:buNone/>
              <a:defRPr/>
            </a:pPr>
            <a:endParaRPr lang="en-US" sz="1200" b="1" dirty="0"/>
          </a:p>
          <a:p>
            <a:pPr marL="169488" indent="-169488">
              <a:buFont typeface="Arial" panose="020B0604020202020204" pitchFamily="34" charset="0"/>
              <a:buChar char="•"/>
              <a:defRPr/>
            </a:pPr>
            <a:r>
              <a:rPr lang="en-US" sz="1200" b="1" dirty="0"/>
              <a:t>Prevention</a:t>
            </a:r>
            <a:r>
              <a:rPr lang="en-US" sz="1200" dirty="0"/>
              <a:t> means the capabilities necessary to avoid, deter, or stop an imminent crime or threatened or actual mass casualty incident. </a:t>
            </a:r>
          </a:p>
          <a:p>
            <a:pPr marL="169488" indent="-169488">
              <a:buFont typeface="Arial" panose="020B0604020202020204" pitchFamily="34" charset="0"/>
              <a:buChar char="•"/>
              <a:defRPr/>
            </a:pPr>
            <a:r>
              <a:rPr lang="en-US" sz="1200" b="1" dirty="0"/>
              <a:t>Mitigation</a:t>
            </a:r>
            <a:r>
              <a:rPr lang="en-US" sz="1200" dirty="0"/>
              <a:t> means the capabilities necessary to eliminate or reduce the loss of life and property damage by lessening the impact of an event or emergency. </a:t>
            </a:r>
          </a:p>
          <a:p>
            <a:pPr marL="169488" indent="-169488">
              <a:buFont typeface="Arial" panose="020B0604020202020204" pitchFamily="34" charset="0"/>
              <a:buChar char="•"/>
              <a:defRPr/>
            </a:pPr>
            <a:r>
              <a:rPr lang="en-US" sz="1200" b="1" dirty="0"/>
              <a:t>Protection</a:t>
            </a:r>
            <a:r>
              <a:rPr lang="en-US" sz="1200" dirty="0"/>
              <a:t> means the capabilities to secure schools against acts of violence and manmade or natural disasters. </a:t>
            </a:r>
          </a:p>
          <a:p>
            <a:pPr marL="169488" indent="-169488">
              <a:buFont typeface="Arial" panose="020B0604020202020204" pitchFamily="34" charset="0"/>
              <a:buChar char="•"/>
              <a:defRPr/>
            </a:pPr>
            <a:r>
              <a:rPr lang="en-US" sz="1200" b="1" dirty="0"/>
              <a:t>Response</a:t>
            </a:r>
            <a:r>
              <a:rPr lang="en-US" sz="1200" dirty="0"/>
              <a:t> means the capabilities necessary to stabilize an emergency once it has already happened or is certain to happen in an unpreventable way.</a:t>
            </a:r>
          </a:p>
          <a:p>
            <a:pPr marL="169488" indent="-169488">
              <a:buFont typeface="Arial" panose="020B0604020202020204" pitchFamily="34" charset="0"/>
              <a:buChar char="•"/>
              <a:defRPr/>
            </a:pPr>
            <a:r>
              <a:rPr lang="en-US" sz="1200" b="1" dirty="0"/>
              <a:t>Recovery</a:t>
            </a:r>
            <a:r>
              <a:rPr lang="en-US" sz="1200" dirty="0"/>
              <a:t> means the capabilities necessary to assist schools affected by an event or emergency in restoring the learning environment. </a:t>
            </a:r>
          </a:p>
          <a:p>
            <a:endParaRPr lang="en-US" dirty="0"/>
          </a:p>
          <a:p>
            <a:pPr marL="169488" indent="-169488">
              <a:buFont typeface="Arial" panose="020B0604020202020204" pitchFamily="34" charset="0"/>
              <a:buChar char="•"/>
              <a:defRPr/>
            </a:pPr>
            <a:r>
              <a:rPr lang="en-US" sz="1200" b="1" dirty="0"/>
              <a:t>Before: </a:t>
            </a:r>
            <a:r>
              <a:rPr lang="en-US" sz="1200" dirty="0"/>
              <a:t>The majority of Prevention, Mitigation, and Protection activities generally occur before an incident, although these three mission areas do have ongoing activities that can occur throughout an incident. </a:t>
            </a:r>
          </a:p>
          <a:p>
            <a:pPr marL="169488" indent="-169488">
              <a:buFont typeface="Arial" panose="020B0604020202020204" pitchFamily="34" charset="0"/>
              <a:buChar char="•"/>
              <a:defRPr/>
            </a:pPr>
            <a:r>
              <a:rPr lang="en-US" sz="1200" b="1" dirty="0"/>
              <a:t>During: </a:t>
            </a:r>
            <a:r>
              <a:rPr lang="en-US" sz="1200" dirty="0"/>
              <a:t>Response activities occur during an incident.</a:t>
            </a:r>
          </a:p>
          <a:p>
            <a:pPr marL="169488" indent="-169488">
              <a:buFont typeface="Arial" panose="020B0604020202020204" pitchFamily="34" charset="0"/>
              <a:buChar char="•"/>
              <a:defRPr/>
            </a:pPr>
            <a:r>
              <a:rPr lang="en-US" sz="1200" b="1" dirty="0"/>
              <a:t>After: </a:t>
            </a:r>
            <a:r>
              <a:rPr lang="en-US" sz="1200" dirty="0"/>
              <a:t>Recovery activities can begin during an incident and occur after an incident. </a:t>
            </a:r>
          </a:p>
          <a:p>
            <a:endParaRPr lang="en-US" dirty="0"/>
          </a:p>
        </p:txBody>
      </p:sp>
      <p:sp>
        <p:nvSpPr>
          <p:cNvPr id="4" name="Slide Number Placeholder 3"/>
          <p:cNvSpPr>
            <a:spLocks noGrp="1"/>
          </p:cNvSpPr>
          <p:nvPr>
            <p:ph type="sldNum" sz="quarter" idx="5"/>
          </p:nvPr>
        </p:nvSpPr>
        <p:spPr/>
        <p:txBody>
          <a:bodyPr/>
          <a:lstStyle/>
          <a:p>
            <a:fld id="{585B298C-9D40-48B8-B836-76030712410F}" type="slidenum">
              <a:rPr lang="en-US" smtClean="0"/>
              <a:t>9</a:t>
            </a:fld>
            <a:endParaRPr lang="en-US"/>
          </a:p>
        </p:txBody>
      </p:sp>
    </p:spTree>
    <p:extLst>
      <p:ext uri="{BB962C8B-B14F-4D97-AF65-F5344CB8AC3E}">
        <p14:creationId xmlns:p14="http://schemas.microsoft.com/office/powerpoint/2010/main" val="235669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BCAA5-292D-9B34-AF22-A70531C06502}"/>
              </a:ext>
            </a:extLst>
          </p:cNvPr>
          <p:cNvSpPr>
            <a:spLocks noGrp="1"/>
          </p:cNvSpPr>
          <p:nvPr>
            <p:ph type="ctrTitle"/>
          </p:nvPr>
        </p:nvSpPr>
        <p:spPr>
          <a:xfrm>
            <a:off x="731520" y="1727199"/>
            <a:ext cx="9936480" cy="1782763"/>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E37C7026-D058-520D-598E-FC7772C0DF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3AB8C11-5FBE-4C9F-57F3-11566325B168}"/>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5" name="Footer Placeholder 4">
            <a:extLst>
              <a:ext uri="{FF2B5EF4-FFF2-40B4-BE49-F238E27FC236}">
                <a16:creationId xmlns:a16="http://schemas.microsoft.com/office/drawing/2014/main" id="{452FAECA-C13D-26E6-D392-117E07E6BF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6B5283-0DD3-1EFF-1C38-9D715598C069}"/>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2914550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C3197-F34A-25F5-B043-43193C1694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6672ED-D351-39D6-2653-5960672FEF7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3592C5-FCBC-624F-B17A-B8C8110736C7}"/>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5" name="Footer Placeholder 4">
            <a:extLst>
              <a:ext uri="{FF2B5EF4-FFF2-40B4-BE49-F238E27FC236}">
                <a16:creationId xmlns:a16="http://schemas.microsoft.com/office/drawing/2014/main" id="{2D1A68D5-32DB-131B-EDC1-043A21C4B2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B2CC70-42E0-7179-8B91-B1090374613F}"/>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294330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2E60E6-1692-511F-8DFB-9CF51F8484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C67021-FFDA-5950-CB03-6F7D605FE3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D57FD3-5CAC-801C-9257-6261C14D6056}"/>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5" name="Footer Placeholder 4">
            <a:extLst>
              <a:ext uri="{FF2B5EF4-FFF2-40B4-BE49-F238E27FC236}">
                <a16:creationId xmlns:a16="http://schemas.microsoft.com/office/drawing/2014/main" id="{20BAB7BE-67AB-3423-4D7D-055C126B5C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F987EB-B291-620E-3FFC-67F1A14B6C0F}"/>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1169853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26EF2-1868-16EA-06A6-FCB4D69B7F7F}"/>
              </a:ext>
            </a:extLst>
          </p:cNvPr>
          <p:cNvSpPr>
            <a:spLocks noGrp="1"/>
          </p:cNvSpPr>
          <p:nvPr>
            <p:ph type="title" hasCustomPrompt="1"/>
          </p:nvPr>
        </p:nvSpPr>
        <p:spPr>
          <a:ln>
            <a:noFill/>
          </a:ln>
        </p:spPr>
        <p:txBody>
          <a:bodyPr/>
          <a:lstStyle>
            <a:lvl1pPr algn="l">
              <a:defRPr b="1" i="0">
                <a:latin typeface="Arial Narrow" panose="020B0604020202020204" pitchFamily="34" charset="0"/>
                <a:cs typeface="Arial Narrow"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07E640A-FB04-7FA3-9252-491F981584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A91E8F-CCF9-498C-F60D-325209758B23}"/>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5" name="Footer Placeholder 4">
            <a:extLst>
              <a:ext uri="{FF2B5EF4-FFF2-40B4-BE49-F238E27FC236}">
                <a16:creationId xmlns:a16="http://schemas.microsoft.com/office/drawing/2014/main" id="{0DBC43FB-3B4B-7FE2-94C9-81AE72095E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33F05C-AC62-58B5-1C9A-06B608CA89B5}"/>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2410144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1717F-BC1E-C202-6581-6B35CB054B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C10208-8DC6-B830-11F3-2541DEEC6E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9B9868-B9C6-FF55-F777-CBBB1E861F8F}"/>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5" name="Footer Placeholder 4">
            <a:extLst>
              <a:ext uri="{FF2B5EF4-FFF2-40B4-BE49-F238E27FC236}">
                <a16:creationId xmlns:a16="http://schemas.microsoft.com/office/drawing/2014/main" id="{04BDC42D-57F9-5C83-371C-120F3C3469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08E318-E5EB-448A-21BE-58E67DA29655}"/>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3946779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0A2B2-0911-7BC5-EE28-3AECB5BC7B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CDF6DF-03BC-15D4-2887-DF1DF855B7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C1D6A1-60DA-BAAB-A691-2E907FE48F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70CACF-F814-D425-9C1D-DDC8987EC686}"/>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6" name="Footer Placeholder 5">
            <a:extLst>
              <a:ext uri="{FF2B5EF4-FFF2-40B4-BE49-F238E27FC236}">
                <a16:creationId xmlns:a16="http://schemas.microsoft.com/office/drawing/2014/main" id="{76DCE527-7BF9-398A-1FE6-030C978456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9AC6E1-AFAC-93A6-1840-50935507F5D8}"/>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910099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673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BE211-5EC7-7C58-89DE-5E5BF99CD1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843CCA-0334-C868-3FDB-4617D3C9A522}"/>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4" name="Footer Placeholder 3">
            <a:extLst>
              <a:ext uri="{FF2B5EF4-FFF2-40B4-BE49-F238E27FC236}">
                <a16:creationId xmlns:a16="http://schemas.microsoft.com/office/drawing/2014/main" id="{21042116-2605-D899-691D-6FF9AC753A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3D7A7E-A13E-46BF-D3EB-1EC13B8EC084}"/>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2657125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E61CD0-E93E-A962-2352-39FA74F73AC3}"/>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3" name="Footer Placeholder 2">
            <a:extLst>
              <a:ext uri="{FF2B5EF4-FFF2-40B4-BE49-F238E27FC236}">
                <a16:creationId xmlns:a16="http://schemas.microsoft.com/office/drawing/2014/main" id="{764C23F5-2FED-05BA-5212-E797EBC021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CFF1F1-42DB-135D-E6D4-13D6F1E40F4F}"/>
              </a:ext>
            </a:extLst>
          </p:cNvPr>
          <p:cNvSpPr>
            <a:spLocks noGrp="1"/>
          </p:cNvSpPr>
          <p:nvPr>
            <p:ph type="sldNum" sz="quarter" idx="12"/>
          </p:nvPr>
        </p:nvSpPr>
        <p:spPr/>
        <p:txBody>
          <a:bodyPr/>
          <a:lstStyle/>
          <a:p>
            <a:fld id="{C04DA64F-8010-46E8-8FC5-E0F7C33EC5A6}" type="slidenum">
              <a:rPr lang="en-US" smtClean="0"/>
              <a:t>‹#›</a:t>
            </a:fld>
            <a:endParaRPr lang="en-US"/>
          </a:p>
        </p:txBody>
      </p:sp>
      <p:sp>
        <p:nvSpPr>
          <p:cNvPr id="5" name="Rectangle 4">
            <a:extLst>
              <a:ext uri="{FF2B5EF4-FFF2-40B4-BE49-F238E27FC236}">
                <a16:creationId xmlns:a16="http://schemas.microsoft.com/office/drawing/2014/main" id="{AE0995B4-501F-7F63-357F-320E825A7D29}"/>
              </a:ext>
            </a:extLst>
          </p:cNvPr>
          <p:cNvSpPr>
            <a:spLocks/>
          </p:cNvSpPr>
          <p:nvPr userDrawn="1"/>
        </p:nvSpPr>
        <p:spPr bwMode="auto">
          <a:xfrm>
            <a:off x="-24343" y="1556792"/>
            <a:ext cx="12240683" cy="5301208"/>
          </a:xfrm>
          <a:prstGeom prst="rect">
            <a:avLst/>
          </a:prstGeom>
          <a:solidFill>
            <a:srgbClr val="0070C0">
              <a:alpha val="89999"/>
            </a:srgbClr>
          </a:solidFill>
          <a:ln>
            <a:noFill/>
          </a:ln>
        </p:spPr>
        <p:txBody>
          <a:bodyPr lIns="0" tIns="0" rIns="0" bIns="0"/>
          <a:lstStyle/>
          <a:p>
            <a:endParaRPr lang="en-US" sz="3733" dirty="0"/>
          </a:p>
        </p:txBody>
      </p:sp>
    </p:spTree>
    <p:extLst>
      <p:ext uri="{BB962C8B-B14F-4D97-AF65-F5344CB8AC3E}">
        <p14:creationId xmlns:p14="http://schemas.microsoft.com/office/powerpoint/2010/main" val="27063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A41FA-0EAF-B374-7DF4-98CC265C3B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041BA52-0955-7B86-A4F7-2122D5D664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B109EAF-FCFB-B38B-BF53-FCF298FBDC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7524ED-CE91-E8BE-2482-62B6FA481232}"/>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6" name="Footer Placeholder 5">
            <a:extLst>
              <a:ext uri="{FF2B5EF4-FFF2-40B4-BE49-F238E27FC236}">
                <a16:creationId xmlns:a16="http://schemas.microsoft.com/office/drawing/2014/main" id="{478A1FF9-214F-7244-AA30-2EDFD1C2B1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1D7CDC-B789-B7C4-90ED-103CC7624E7A}"/>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186065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4AF83-2296-031A-979F-AD465F6BBC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F0B592-DDC9-B7C8-E074-4A89B7268B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4B7694-C533-23A4-06BB-0F4F04BF90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7BA93D-0BD3-2344-7E7D-832499B610C0}"/>
              </a:ext>
            </a:extLst>
          </p:cNvPr>
          <p:cNvSpPr>
            <a:spLocks noGrp="1"/>
          </p:cNvSpPr>
          <p:nvPr>
            <p:ph type="dt" sz="half" idx="10"/>
          </p:nvPr>
        </p:nvSpPr>
        <p:spPr/>
        <p:txBody>
          <a:bodyPr/>
          <a:lstStyle/>
          <a:p>
            <a:fld id="{9CA6E61D-F450-4ACC-A463-01529887387C}" type="datetimeFigureOut">
              <a:rPr lang="en-US" smtClean="0"/>
              <a:t>10/2/2023</a:t>
            </a:fld>
            <a:endParaRPr lang="en-US"/>
          </a:p>
        </p:txBody>
      </p:sp>
      <p:sp>
        <p:nvSpPr>
          <p:cNvPr id="6" name="Footer Placeholder 5">
            <a:extLst>
              <a:ext uri="{FF2B5EF4-FFF2-40B4-BE49-F238E27FC236}">
                <a16:creationId xmlns:a16="http://schemas.microsoft.com/office/drawing/2014/main" id="{430AAA7B-0C25-E7A6-AFBA-28A0D616B2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99F344-C730-1860-EDCF-38737EE01DB5}"/>
              </a:ext>
            </a:extLst>
          </p:cNvPr>
          <p:cNvSpPr>
            <a:spLocks noGrp="1"/>
          </p:cNvSpPr>
          <p:nvPr>
            <p:ph type="sldNum" sz="quarter" idx="12"/>
          </p:nvPr>
        </p:nvSpPr>
        <p:spPr/>
        <p:txBody>
          <a:bodyPr/>
          <a:lstStyle/>
          <a:p>
            <a:fld id="{C04DA64F-8010-46E8-8FC5-E0F7C33EC5A6}" type="slidenum">
              <a:rPr lang="en-US" smtClean="0"/>
              <a:t>‹#›</a:t>
            </a:fld>
            <a:endParaRPr lang="en-US"/>
          </a:p>
        </p:txBody>
      </p:sp>
    </p:spTree>
    <p:extLst>
      <p:ext uri="{BB962C8B-B14F-4D97-AF65-F5344CB8AC3E}">
        <p14:creationId xmlns:p14="http://schemas.microsoft.com/office/powerpoint/2010/main" val="1148914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22A3F-9D88-D1DF-97A7-BC036BF87612}"/>
              </a:ext>
            </a:extLst>
          </p:cNvPr>
          <p:cNvSpPr>
            <a:spLocks noGrp="1"/>
          </p:cNvSpPr>
          <p:nvPr>
            <p:ph type="title"/>
          </p:nvPr>
        </p:nvSpPr>
        <p:spPr>
          <a:xfrm>
            <a:off x="3581400" y="315506"/>
            <a:ext cx="8484408" cy="708157"/>
          </a:xfrm>
          <a:prstGeom prst="rect">
            <a:avLst/>
          </a:prstGeom>
        </p:spPr>
        <p:style>
          <a:lnRef idx="2">
            <a:schemeClr val="accent3"/>
          </a:lnRef>
          <a:fillRef idx="1">
            <a:schemeClr val="lt1"/>
          </a:fillRef>
          <a:effectRef idx="0">
            <a:schemeClr val="accent3"/>
          </a:effectRef>
          <a:fontRef idx="none"/>
        </p:style>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049DE1CB-D0C0-3B67-BFE6-ABC4EAF412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B5486D-5EA1-C4A7-827A-10D90A4624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A6E61D-F450-4ACC-A463-01529887387C}" type="datetimeFigureOut">
              <a:rPr lang="en-US" smtClean="0"/>
              <a:t>10/2/2023</a:t>
            </a:fld>
            <a:endParaRPr lang="en-US"/>
          </a:p>
        </p:txBody>
      </p:sp>
      <p:sp>
        <p:nvSpPr>
          <p:cNvPr id="5" name="Footer Placeholder 4">
            <a:extLst>
              <a:ext uri="{FF2B5EF4-FFF2-40B4-BE49-F238E27FC236}">
                <a16:creationId xmlns:a16="http://schemas.microsoft.com/office/drawing/2014/main" id="{FD42448B-FD3C-5AAC-AC8F-14C336CB78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A454BDA-2893-C18B-B3EF-D5D189CA4B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4DA64F-8010-46E8-8FC5-E0F7C33EC5A6}" type="slidenum">
              <a:rPr lang="en-US" smtClean="0"/>
              <a:t>‹#›</a:t>
            </a:fld>
            <a:endParaRPr lang="en-US"/>
          </a:p>
        </p:txBody>
      </p:sp>
      <p:pic>
        <p:nvPicPr>
          <p:cNvPr id="7" name="Picture 6">
            <a:extLst>
              <a:ext uri="{FF2B5EF4-FFF2-40B4-BE49-F238E27FC236}">
                <a16:creationId xmlns:a16="http://schemas.microsoft.com/office/drawing/2014/main" id="{F705F90B-A01D-CE75-9DA6-A30F635B9D36}"/>
              </a:ext>
            </a:extLst>
          </p:cNvPr>
          <p:cNvPicPr>
            <a:picLocks noChangeAspect="1"/>
          </p:cNvPicPr>
          <p:nvPr userDrawn="1"/>
        </p:nvPicPr>
        <p:blipFill>
          <a:blip r:embed="rId13"/>
          <a:stretch>
            <a:fillRect/>
          </a:stretch>
        </p:blipFill>
        <p:spPr>
          <a:xfrm>
            <a:off x="263352" y="221701"/>
            <a:ext cx="2015525" cy="708157"/>
          </a:xfrm>
          <a:prstGeom prst="rect">
            <a:avLst/>
          </a:prstGeom>
        </p:spPr>
      </p:pic>
    </p:spTree>
    <p:extLst>
      <p:ext uri="{BB962C8B-B14F-4D97-AF65-F5344CB8AC3E}">
        <p14:creationId xmlns:p14="http://schemas.microsoft.com/office/powerpoint/2010/main" val="2119888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en-US" sz="4000" b="0" i="0" kern="1200" dirty="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rems.ed.gov/docs/Example_Planning_Team_Members.pdf" TargetMode="External"/><Relationship Id="rId2" Type="http://schemas.openxmlformats.org/officeDocument/2006/relationships/hyperlink" Target="https://rems.ed.gov/K12PPStep01.aspx" TargetMode="External"/><Relationship Id="rId1" Type="http://schemas.openxmlformats.org/officeDocument/2006/relationships/slideLayout" Target="../slideLayouts/slideLayout2.xml"/><Relationship Id="rId4" Type="http://schemas.openxmlformats.org/officeDocument/2006/relationships/hyperlink" Target="https://rems.ed.gov/docs/CollaborationFactSheet_508C.pdf"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s://rems.ed.gov/Docs/EOP_ASSIST_Interactive_Workbook_A_Instructions_508C.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FB3FAC-C6FD-BB11-C567-3D9AC20EEAD8}"/>
              </a:ext>
              <a:ext uri="{C183D7F6-B498-43B3-948B-1728B52AA6E4}">
                <adec:decorative xmlns:adec="http://schemas.microsoft.com/office/drawing/2017/decorative" val="1"/>
              </a:ext>
            </a:extLst>
          </p:cNvPr>
          <p:cNvSpPr/>
          <p:nvPr/>
        </p:nvSpPr>
        <p:spPr>
          <a:xfrm>
            <a:off x="0" y="7684"/>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
            <a:extLst>
              <a:ext uri="{FF2B5EF4-FFF2-40B4-BE49-F238E27FC236}">
                <a16:creationId xmlns:a16="http://schemas.microsoft.com/office/drawing/2014/main" id="{F2F9A560-83ED-B023-79ED-3D1A78153CA3}"/>
              </a:ext>
              <a:ext uri="{C183D7F6-B498-43B3-948B-1728B52AA6E4}">
                <adec:decorative xmlns:adec="http://schemas.microsoft.com/office/drawing/2017/decorative" val="1"/>
              </a:ext>
            </a:extLst>
          </p:cNvPr>
          <p:cNvSpPr>
            <a:spLocks/>
          </p:cNvSpPr>
          <p:nvPr/>
        </p:nvSpPr>
        <p:spPr bwMode="auto">
          <a:xfrm>
            <a:off x="1967542" y="672555"/>
            <a:ext cx="8487601" cy="4746616"/>
          </a:xfrm>
          <a:prstGeom prst="rect">
            <a:avLst/>
          </a:prstGeom>
          <a:solidFill>
            <a:schemeClr val="bg1"/>
          </a:solidFill>
          <a:ln w="25400" cap="flat">
            <a:solidFill>
              <a:schemeClr val="tx1">
                <a:alpha val="0"/>
              </a:schemeClr>
            </a:solidFill>
            <a:prstDash val="solid"/>
            <a:miter lim="800000"/>
            <a:headEnd type="none" w="med" len="med"/>
            <a:tailEnd type="none" w="med" len="med"/>
          </a:ln>
        </p:spPr>
        <p:txBody>
          <a:bodyPr lIns="0" tIns="0" rIns="0" bIns="0"/>
          <a:lstStyle/>
          <a:p>
            <a:endParaRPr lang="en-US" sz="3733" dirty="0"/>
          </a:p>
        </p:txBody>
      </p:sp>
      <p:pic>
        <p:nvPicPr>
          <p:cNvPr id="10" name="Picture 9" descr="Readiness and Emergency Management for Schools (REMS) Technical Assistance Center logo. ">
            <a:extLst>
              <a:ext uri="{FF2B5EF4-FFF2-40B4-BE49-F238E27FC236}">
                <a16:creationId xmlns:a16="http://schemas.microsoft.com/office/drawing/2014/main" id="{9AA4C19B-F2A1-B22F-ADEA-759F94BDF0BE}"/>
              </a:ext>
            </a:extLst>
          </p:cNvPr>
          <p:cNvPicPr>
            <a:picLocks noChangeAspect="1"/>
          </p:cNvPicPr>
          <p:nvPr/>
        </p:nvPicPr>
        <p:blipFill>
          <a:blip r:embed="rId3"/>
          <a:stretch>
            <a:fillRect/>
          </a:stretch>
        </p:blipFill>
        <p:spPr>
          <a:xfrm>
            <a:off x="4900307" y="1024034"/>
            <a:ext cx="2622069" cy="921267"/>
          </a:xfrm>
          <a:prstGeom prst="rect">
            <a:avLst/>
          </a:prstGeom>
        </p:spPr>
      </p:pic>
      <p:sp>
        <p:nvSpPr>
          <p:cNvPr id="2" name="Title 1">
            <a:extLst>
              <a:ext uri="{FF2B5EF4-FFF2-40B4-BE49-F238E27FC236}">
                <a16:creationId xmlns:a16="http://schemas.microsoft.com/office/drawing/2014/main" id="{FC8C2065-1886-CD0F-9525-6302BB7D38EE}"/>
              </a:ext>
            </a:extLst>
          </p:cNvPr>
          <p:cNvSpPr>
            <a:spLocks noGrp="1"/>
          </p:cNvSpPr>
          <p:nvPr>
            <p:ph type="ctrTitle"/>
          </p:nvPr>
        </p:nvSpPr>
        <p:spPr>
          <a:xfrm>
            <a:off x="2412655" y="2296780"/>
            <a:ext cx="7597372" cy="1782763"/>
          </a:xfrm>
        </p:spPr>
        <p:txBody>
          <a:bodyPr>
            <a:normAutofit/>
          </a:bodyPr>
          <a:lstStyle/>
          <a:p>
            <a:r>
              <a:rPr lang="en-US" sz="4800" dirty="0">
                <a:effectLst/>
                <a:ea typeface="Calibri" panose="020F0502020204030204" pitchFamily="34" charset="0"/>
              </a:rPr>
              <a:t>Building Multi-Disciplinary Core Planning Teams </a:t>
            </a:r>
            <a:endParaRPr lang="en-US" sz="4800" dirty="0"/>
          </a:p>
        </p:txBody>
      </p:sp>
      <p:sp>
        <p:nvSpPr>
          <p:cNvPr id="12" name="Rectangle 4">
            <a:extLst>
              <a:ext uri="{FF2B5EF4-FFF2-40B4-BE49-F238E27FC236}">
                <a16:creationId xmlns:a16="http://schemas.microsoft.com/office/drawing/2014/main" id="{C3B61D30-FC1E-2AEC-6FEC-369B474C7968}"/>
              </a:ext>
            </a:extLst>
          </p:cNvPr>
          <p:cNvSpPr>
            <a:spLocks/>
          </p:cNvSpPr>
          <p:nvPr/>
        </p:nvSpPr>
        <p:spPr bwMode="auto">
          <a:xfrm>
            <a:off x="5211506" y="5570280"/>
            <a:ext cx="5243637" cy="8110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algn="l">
              <a:spcBef>
                <a:spcPts val="0"/>
              </a:spcBef>
              <a:spcAft>
                <a:spcPts val="1600"/>
              </a:spcAft>
            </a:pPr>
            <a:r>
              <a:rPr lang="en-US" sz="1450" dirty="0">
                <a:solidFill>
                  <a:schemeClr val="bg1"/>
                </a:solidFill>
                <a:latin typeface="Arial Narrow"/>
                <a:cs typeface="Arial Narrow" panose="020B0604020202020204" pitchFamily="34" charset="0"/>
              </a:rPr>
              <a:t>Presented by the</a:t>
            </a:r>
            <a:br>
              <a:rPr lang="en-US" sz="1450" dirty="0">
                <a:latin typeface="Arial Narrow" panose="020B0604020202020204" pitchFamily="34" charset="0"/>
                <a:cs typeface="Arial Narrow" panose="020B0604020202020204" pitchFamily="34" charset="0"/>
              </a:rPr>
            </a:br>
            <a:r>
              <a:rPr lang="en-US" sz="1450" b="1" dirty="0">
                <a:solidFill>
                  <a:schemeClr val="bg1"/>
                </a:solidFill>
                <a:latin typeface="Arial Narrow"/>
                <a:cs typeface="Arial Narrow" panose="020B0604020202020204" pitchFamily="34" charset="0"/>
              </a:rPr>
              <a:t>Readiness and Emergency Management for Schools (REMS) </a:t>
            </a:r>
            <a:br>
              <a:rPr lang="en-US" sz="1450" b="1" dirty="0">
                <a:latin typeface="Arial Narrow" panose="020B0604020202020204" pitchFamily="34" charset="0"/>
                <a:cs typeface="Arial Narrow" panose="020B0604020202020204" pitchFamily="34" charset="0"/>
              </a:rPr>
            </a:br>
            <a:r>
              <a:rPr lang="en-US" sz="1450" b="1" dirty="0">
                <a:solidFill>
                  <a:schemeClr val="bg1"/>
                </a:solidFill>
                <a:latin typeface="Arial Narrow"/>
                <a:cs typeface="Arial Narrow" panose="020B0604020202020204" pitchFamily="34" charset="0"/>
              </a:rPr>
              <a:t>Technical Assistance (TA) Center</a:t>
            </a:r>
          </a:p>
        </p:txBody>
      </p:sp>
      <p:sp>
        <p:nvSpPr>
          <p:cNvPr id="11" name="Rectangle 10">
            <a:extLst>
              <a:ext uri="{FF2B5EF4-FFF2-40B4-BE49-F238E27FC236}">
                <a16:creationId xmlns:a16="http://schemas.microsoft.com/office/drawing/2014/main" id="{59F7690C-3780-9C42-3820-2A6AAF90B981}"/>
              </a:ext>
              <a:ext uri="{C183D7F6-B498-43B3-948B-1728B52AA6E4}">
                <adec:decorative xmlns:adec="http://schemas.microsoft.com/office/drawing/2017/decorative" val="1"/>
              </a:ext>
            </a:extLst>
          </p:cNvPr>
          <p:cNvSpPr/>
          <p:nvPr/>
        </p:nvSpPr>
        <p:spPr bwMode="auto">
          <a:xfrm>
            <a:off x="-312712" y="5419171"/>
            <a:ext cx="5213019" cy="962156"/>
          </a:xfrm>
          <a:prstGeom prst="rect">
            <a:avLst/>
          </a:prstGeom>
          <a:solidFill>
            <a:schemeClr val="accent6">
              <a:lumMod val="75000"/>
            </a:schemeClr>
          </a:soli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121920" tIns="60960" rIns="121920" bIns="60960" numCol="1" rtlCol="0" anchor="t" anchorCtr="0" compatLnSpc="1">
            <a:prstTxWarp prst="textNoShape">
              <a:avLst/>
            </a:prstTxWarp>
          </a:bodyPr>
          <a:lstStyle/>
          <a:p>
            <a:pPr defTabSz="1219170"/>
            <a:endParaRPr lang="en-US" sz="7466"/>
          </a:p>
        </p:txBody>
      </p:sp>
    </p:spTree>
    <p:extLst>
      <p:ext uri="{BB962C8B-B14F-4D97-AF65-F5344CB8AC3E}">
        <p14:creationId xmlns:p14="http://schemas.microsoft.com/office/powerpoint/2010/main" val="2866379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ircular Arrow 2">
            <a:extLst>
              <a:ext uri="{C183D7F6-B498-43B3-948B-1728B52AA6E4}">
                <adec:decorative xmlns:adec="http://schemas.microsoft.com/office/drawing/2017/decorative" val="1"/>
              </a:ext>
            </a:extLst>
          </p:cNvPr>
          <p:cNvSpPr/>
          <p:nvPr/>
        </p:nvSpPr>
        <p:spPr>
          <a:xfrm>
            <a:off x="3710816" y="1879763"/>
            <a:ext cx="4473876" cy="4473876"/>
          </a:xfrm>
          <a:prstGeom prst="circularArrow">
            <a:avLst>
              <a:gd name="adj1" fmla="val 5274"/>
              <a:gd name="adj2" fmla="val 312630"/>
              <a:gd name="adj3" fmla="val 14225770"/>
              <a:gd name="adj4" fmla="val 17128400"/>
              <a:gd name="adj5" fmla="val 5477"/>
            </a:avLst>
          </a:prstGeom>
          <a:ln>
            <a:noFill/>
          </a:ln>
          <a:effectLst>
            <a:outerShdw blurRad="50800" dist="38100" dir="5400000" algn="t" rotWithShape="0">
              <a:prstClr val="black">
                <a:alpha val="40000"/>
              </a:prstClr>
            </a:outerShdw>
          </a:effectLst>
          <a:scene3d>
            <a:camera prst="orthographicFront">
              <a:rot lat="0" lon="0" rev="0"/>
            </a:camera>
            <a:lightRig rig="soft" dir="t">
              <a:rot lat="0" lon="0" rev="0"/>
            </a:lightRig>
          </a:scene3d>
          <a:sp3d z="-190500" contourW="44450" prstMaterial="matte">
            <a:bevelT w="63500" h="63500" prst="artDeco"/>
            <a:contourClr>
              <a:srgbClr val="FFFFFF"/>
            </a:contourClr>
          </a:sp3d>
        </p:spPr>
        <p:style>
          <a:lnRef idx="0">
            <a:schemeClr val="dk1">
              <a:hueOff val="0"/>
              <a:satOff val="0"/>
              <a:lumOff val="0"/>
              <a:alphaOff val="0"/>
            </a:schemeClr>
          </a:lnRef>
          <a:fillRef idx="3">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5" name="Title 1"/>
          <p:cNvSpPr>
            <a:spLocks noGrp="1"/>
          </p:cNvSpPr>
          <p:nvPr>
            <p:ph type="title"/>
          </p:nvPr>
        </p:nvSpPr>
        <p:spPr>
          <a:xfrm>
            <a:off x="4954027" y="313103"/>
            <a:ext cx="7100086" cy="851605"/>
          </a:xfrm>
        </p:spPr>
        <p:txBody>
          <a:bodyPr>
            <a:noAutofit/>
          </a:bodyPr>
          <a:lstStyle/>
          <a:p>
            <a:r>
              <a:rPr lang="en-US" altLang="en-US" sz="3600" dirty="0">
                <a:ea typeface="ＭＳ Ｐゴシック" pitchFamily="34" charset="-128"/>
              </a:rPr>
              <a:t>REFLECTION ON PROFESSIONAL PRACTICE &amp; PLANNING PRINCIPLES</a:t>
            </a:r>
            <a:endParaRPr lang="en-US" altLang="en-US" sz="3600" dirty="0"/>
          </a:p>
        </p:txBody>
      </p:sp>
      <p:sp>
        <p:nvSpPr>
          <p:cNvPr id="6" name="Freeform 5"/>
          <p:cNvSpPr/>
          <p:nvPr/>
        </p:nvSpPr>
        <p:spPr>
          <a:xfrm>
            <a:off x="5096150" y="1879763"/>
            <a:ext cx="1703209" cy="851604"/>
          </a:xfrm>
          <a:custGeom>
            <a:avLst/>
            <a:gdLst>
              <a:gd name="connsiteX0" fmla="*/ 0 w 1703209"/>
              <a:gd name="connsiteY0" fmla="*/ 141937 h 851604"/>
              <a:gd name="connsiteX1" fmla="*/ 141937 w 1703209"/>
              <a:gd name="connsiteY1" fmla="*/ 0 h 851604"/>
              <a:gd name="connsiteX2" fmla="*/ 1561272 w 1703209"/>
              <a:gd name="connsiteY2" fmla="*/ 0 h 851604"/>
              <a:gd name="connsiteX3" fmla="*/ 1703209 w 1703209"/>
              <a:gd name="connsiteY3" fmla="*/ 141937 h 851604"/>
              <a:gd name="connsiteX4" fmla="*/ 1703209 w 1703209"/>
              <a:gd name="connsiteY4" fmla="*/ 709667 h 851604"/>
              <a:gd name="connsiteX5" fmla="*/ 1561272 w 1703209"/>
              <a:gd name="connsiteY5" fmla="*/ 851604 h 851604"/>
              <a:gd name="connsiteX6" fmla="*/ 141937 w 1703209"/>
              <a:gd name="connsiteY6" fmla="*/ 851604 h 851604"/>
              <a:gd name="connsiteX7" fmla="*/ 0 w 1703209"/>
              <a:gd name="connsiteY7" fmla="*/ 709667 h 851604"/>
              <a:gd name="connsiteX8" fmla="*/ 0 w 1703209"/>
              <a:gd name="connsiteY8" fmla="*/ 141937 h 8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209" h="851604">
                <a:moveTo>
                  <a:pt x="0" y="141937"/>
                </a:moveTo>
                <a:cubicBezTo>
                  <a:pt x="0" y="63547"/>
                  <a:pt x="63547" y="0"/>
                  <a:pt x="141937" y="0"/>
                </a:cubicBezTo>
                <a:lnTo>
                  <a:pt x="1561272" y="0"/>
                </a:lnTo>
                <a:cubicBezTo>
                  <a:pt x="1639662" y="0"/>
                  <a:pt x="1703209" y="63547"/>
                  <a:pt x="1703209" y="141937"/>
                </a:cubicBezTo>
                <a:lnTo>
                  <a:pt x="1703209" y="709667"/>
                </a:lnTo>
                <a:cubicBezTo>
                  <a:pt x="1703209" y="788057"/>
                  <a:pt x="1639662" y="851604"/>
                  <a:pt x="1561272" y="851604"/>
                </a:cubicBezTo>
                <a:lnTo>
                  <a:pt x="141937" y="851604"/>
                </a:lnTo>
                <a:cubicBezTo>
                  <a:pt x="63547" y="851604"/>
                  <a:pt x="0" y="788057"/>
                  <a:pt x="0" y="709667"/>
                </a:cubicBezTo>
                <a:lnTo>
                  <a:pt x="0" y="141937"/>
                </a:lnTo>
                <a:close/>
              </a:path>
            </a:pathLst>
          </a:custGeom>
          <a:solidFill>
            <a:schemeClr val="accent2">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113962" tIns="113962" rIns="113962" bIns="113962" numCol="1" spcCol="1270" anchor="ctr" anchorCtr="0">
            <a:noAutofit/>
          </a:bodyPr>
          <a:lstStyle/>
          <a:p>
            <a:pPr algn="ctr" defTabSz="844550">
              <a:lnSpc>
                <a:spcPct val="90000"/>
              </a:lnSpc>
              <a:spcBef>
                <a:spcPct val="0"/>
              </a:spcBef>
              <a:spcAft>
                <a:spcPct val="35000"/>
              </a:spcAft>
            </a:pPr>
            <a:r>
              <a:rPr lang="en-US" b="1" dirty="0">
                <a:solidFill>
                  <a:prstClr val="white"/>
                </a:solidFill>
              </a:rPr>
              <a:t>Supported by Leadership</a:t>
            </a:r>
          </a:p>
        </p:txBody>
      </p:sp>
      <p:sp>
        <p:nvSpPr>
          <p:cNvPr id="8" name="Freeform 7"/>
          <p:cNvSpPr/>
          <p:nvPr/>
        </p:nvSpPr>
        <p:spPr>
          <a:xfrm>
            <a:off x="6975386" y="2793940"/>
            <a:ext cx="1703209" cy="851604"/>
          </a:xfrm>
          <a:custGeom>
            <a:avLst/>
            <a:gdLst>
              <a:gd name="connsiteX0" fmla="*/ 0 w 1703209"/>
              <a:gd name="connsiteY0" fmla="*/ 141937 h 851604"/>
              <a:gd name="connsiteX1" fmla="*/ 141937 w 1703209"/>
              <a:gd name="connsiteY1" fmla="*/ 0 h 851604"/>
              <a:gd name="connsiteX2" fmla="*/ 1561272 w 1703209"/>
              <a:gd name="connsiteY2" fmla="*/ 0 h 851604"/>
              <a:gd name="connsiteX3" fmla="*/ 1703209 w 1703209"/>
              <a:gd name="connsiteY3" fmla="*/ 141937 h 851604"/>
              <a:gd name="connsiteX4" fmla="*/ 1703209 w 1703209"/>
              <a:gd name="connsiteY4" fmla="*/ 709667 h 851604"/>
              <a:gd name="connsiteX5" fmla="*/ 1561272 w 1703209"/>
              <a:gd name="connsiteY5" fmla="*/ 851604 h 851604"/>
              <a:gd name="connsiteX6" fmla="*/ 141937 w 1703209"/>
              <a:gd name="connsiteY6" fmla="*/ 851604 h 851604"/>
              <a:gd name="connsiteX7" fmla="*/ 0 w 1703209"/>
              <a:gd name="connsiteY7" fmla="*/ 709667 h 851604"/>
              <a:gd name="connsiteX8" fmla="*/ 0 w 1703209"/>
              <a:gd name="connsiteY8" fmla="*/ 141937 h 8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209" h="851604">
                <a:moveTo>
                  <a:pt x="0" y="141937"/>
                </a:moveTo>
                <a:cubicBezTo>
                  <a:pt x="0" y="63547"/>
                  <a:pt x="63547" y="0"/>
                  <a:pt x="141937" y="0"/>
                </a:cubicBezTo>
                <a:lnTo>
                  <a:pt x="1561272" y="0"/>
                </a:lnTo>
                <a:cubicBezTo>
                  <a:pt x="1639662" y="0"/>
                  <a:pt x="1703209" y="63547"/>
                  <a:pt x="1703209" y="141937"/>
                </a:cubicBezTo>
                <a:lnTo>
                  <a:pt x="1703209" y="709667"/>
                </a:lnTo>
                <a:cubicBezTo>
                  <a:pt x="1703209" y="788057"/>
                  <a:pt x="1639662" y="851604"/>
                  <a:pt x="1561272" y="851604"/>
                </a:cubicBezTo>
                <a:lnTo>
                  <a:pt x="141937" y="851604"/>
                </a:lnTo>
                <a:cubicBezTo>
                  <a:pt x="63547" y="851604"/>
                  <a:pt x="0" y="788057"/>
                  <a:pt x="0" y="709667"/>
                </a:cubicBezTo>
                <a:lnTo>
                  <a:pt x="0" y="141937"/>
                </a:lnTo>
                <a:close/>
              </a:path>
            </a:pathLst>
          </a:custGeom>
          <a:solidFill>
            <a:schemeClr val="accent4">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txBody>
          <a:bodyPr spcFirstLastPara="0" vert="horz" wrap="square" lIns="113962" tIns="113962" rIns="113962" bIns="113962" numCol="1" spcCol="1270" anchor="ctr" anchorCtr="0">
            <a:noAutofit/>
          </a:bodyPr>
          <a:lstStyle/>
          <a:p>
            <a:pPr algn="ctr" defTabSz="844550">
              <a:lnSpc>
                <a:spcPct val="90000"/>
              </a:lnSpc>
              <a:spcBef>
                <a:spcPct val="0"/>
              </a:spcBef>
              <a:spcAft>
                <a:spcPct val="35000"/>
              </a:spcAft>
            </a:pPr>
            <a:r>
              <a:rPr lang="en-US" b="1" dirty="0">
                <a:solidFill>
                  <a:schemeClr val="tx1"/>
                </a:solidFill>
              </a:rPr>
              <a:t>Uses Assessments to Customize</a:t>
            </a:r>
          </a:p>
        </p:txBody>
      </p:sp>
      <p:sp>
        <p:nvSpPr>
          <p:cNvPr id="9" name="Freeform 8"/>
          <p:cNvSpPr/>
          <p:nvPr/>
        </p:nvSpPr>
        <p:spPr>
          <a:xfrm>
            <a:off x="6773908" y="4468249"/>
            <a:ext cx="1703209" cy="851604"/>
          </a:xfrm>
          <a:custGeom>
            <a:avLst/>
            <a:gdLst>
              <a:gd name="connsiteX0" fmla="*/ 0 w 1703209"/>
              <a:gd name="connsiteY0" fmla="*/ 141937 h 851604"/>
              <a:gd name="connsiteX1" fmla="*/ 141937 w 1703209"/>
              <a:gd name="connsiteY1" fmla="*/ 0 h 851604"/>
              <a:gd name="connsiteX2" fmla="*/ 1561272 w 1703209"/>
              <a:gd name="connsiteY2" fmla="*/ 0 h 851604"/>
              <a:gd name="connsiteX3" fmla="*/ 1703209 w 1703209"/>
              <a:gd name="connsiteY3" fmla="*/ 141937 h 851604"/>
              <a:gd name="connsiteX4" fmla="*/ 1703209 w 1703209"/>
              <a:gd name="connsiteY4" fmla="*/ 709667 h 851604"/>
              <a:gd name="connsiteX5" fmla="*/ 1561272 w 1703209"/>
              <a:gd name="connsiteY5" fmla="*/ 851604 h 851604"/>
              <a:gd name="connsiteX6" fmla="*/ 141937 w 1703209"/>
              <a:gd name="connsiteY6" fmla="*/ 851604 h 851604"/>
              <a:gd name="connsiteX7" fmla="*/ 0 w 1703209"/>
              <a:gd name="connsiteY7" fmla="*/ 709667 h 851604"/>
              <a:gd name="connsiteX8" fmla="*/ 0 w 1703209"/>
              <a:gd name="connsiteY8" fmla="*/ 141937 h 8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209" h="851604">
                <a:moveTo>
                  <a:pt x="0" y="141937"/>
                </a:moveTo>
                <a:cubicBezTo>
                  <a:pt x="0" y="63547"/>
                  <a:pt x="63547" y="0"/>
                  <a:pt x="141937" y="0"/>
                </a:cubicBezTo>
                <a:lnTo>
                  <a:pt x="1561272" y="0"/>
                </a:lnTo>
                <a:cubicBezTo>
                  <a:pt x="1639662" y="0"/>
                  <a:pt x="1703209" y="63547"/>
                  <a:pt x="1703209" y="141937"/>
                </a:cubicBezTo>
                <a:lnTo>
                  <a:pt x="1703209" y="709667"/>
                </a:lnTo>
                <a:cubicBezTo>
                  <a:pt x="1703209" y="788057"/>
                  <a:pt x="1639662" y="851604"/>
                  <a:pt x="1561272" y="851604"/>
                </a:cubicBezTo>
                <a:lnTo>
                  <a:pt x="141937" y="851604"/>
                </a:lnTo>
                <a:cubicBezTo>
                  <a:pt x="63547" y="851604"/>
                  <a:pt x="0" y="788057"/>
                  <a:pt x="0" y="709667"/>
                </a:cubicBezTo>
                <a:lnTo>
                  <a:pt x="0" y="141937"/>
                </a:lnTo>
                <a:close/>
              </a:path>
            </a:pathLst>
          </a:custGeom>
          <a:solidFill>
            <a:schemeClr val="accent5">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5">
              <a:hueOff val="0"/>
              <a:satOff val="0"/>
              <a:lumOff val="0"/>
              <a:alphaOff val="0"/>
            </a:schemeClr>
          </a:effectRef>
          <a:fontRef idx="minor">
            <a:schemeClr val="lt1"/>
          </a:fontRef>
        </p:style>
        <p:txBody>
          <a:bodyPr spcFirstLastPara="0" vert="horz" wrap="square" lIns="113962" tIns="113962" rIns="113962" bIns="113962" numCol="1" spcCol="1270" anchor="ctr" anchorCtr="0">
            <a:noAutofit/>
          </a:bodyPr>
          <a:lstStyle/>
          <a:p>
            <a:pPr algn="ctr" defTabSz="844550">
              <a:lnSpc>
                <a:spcPct val="90000"/>
              </a:lnSpc>
              <a:spcBef>
                <a:spcPct val="0"/>
              </a:spcBef>
              <a:spcAft>
                <a:spcPct val="35000"/>
              </a:spcAft>
            </a:pPr>
            <a:r>
              <a:rPr lang="en-US" b="1" dirty="0">
                <a:solidFill>
                  <a:prstClr val="white"/>
                </a:solidFill>
              </a:rPr>
              <a:t>Takes an All-Hazards Approach</a:t>
            </a:r>
          </a:p>
        </p:txBody>
      </p:sp>
      <p:sp>
        <p:nvSpPr>
          <p:cNvPr id="10" name="Freeform 9"/>
          <p:cNvSpPr/>
          <p:nvPr/>
        </p:nvSpPr>
        <p:spPr>
          <a:xfrm>
            <a:off x="5070699" y="5502035"/>
            <a:ext cx="1703209" cy="957380"/>
          </a:xfrm>
          <a:custGeom>
            <a:avLst/>
            <a:gdLst>
              <a:gd name="connsiteX0" fmla="*/ 0 w 1703209"/>
              <a:gd name="connsiteY0" fmla="*/ 141937 h 851604"/>
              <a:gd name="connsiteX1" fmla="*/ 141937 w 1703209"/>
              <a:gd name="connsiteY1" fmla="*/ 0 h 851604"/>
              <a:gd name="connsiteX2" fmla="*/ 1561272 w 1703209"/>
              <a:gd name="connsiteY2" fmla="*/ 0 h 851604"/>
              <a:gd name="connsiteX3" fmla="*/ 1703209 w 1703209"/>
              <a:gd name="connsiteY3" fmla="*/ 141937 h 851604"/>
              <a:gd name="connsiteX4" fmla="*/ 1703209 w 1703209"/>
              <a:gd name="connsiteY4" fmla="*/ 709667 h 851604"/>
              <a:gd name="connsiteX5" fmla="*/ 1561272 w 1703209"/>
              <a:gd name="connsiteY5" fmla="*/ 851604 h 851604"/>
              <a:gd name="connsiteX6" fmla="*/ 141937 w 1703209"/>
              <a:gd name="connsiteY6" fmla="*/ 851604 h 851604"/>
              <a:gd name="connsiteX7" fmla="*/ 0 w 1703209"/>
              <a:gd name="connsiteY7" fmla="*/ 709667 h 851604"/>
              <a:gd name="connsiteX8" fmla="*/ 0 w 1703209"/>
              <a:gd name="connsiteY8" fmla="*/ 141937 h 8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209" h="851604">
                <a:moveTo>
                  <a:pt x="0" y="141937"/>
                </a:moveTo>
                <a:cubicBezTo>
                  <a:pt x="0" y="63547"/>
                  <a:pt x="63547" y="0"/>
                  <a:pt x="141937" y="0"/>
                </a:cubicBezTo>
                <a:lnTo>
                  <a:pt x="1561272" y="0"/>
                </a:lnTo>
                <a:cubicBezTo>
                  <a:pt x="1639662" y="0"/>
                  <a:pt x="1703209" y="63547"/>
                  <a:pt x="1703209" y="141937"/>
                </a:cubicBezTo>
                <a:lnTo>
                  <a:pt x="1703209" y="709667"/>
                </a:lnTo>
                <a:cubicBezTo>
                  <a:pt x="1703209" y="788057"/>
                  <a:pt x="1639662" y="851604"/>
                  <a:pt x="1561272" y="851604"/>
                </a:cubicBezTo>
                <a:lnTo>
                  <a:pt x="141937" y="851604"/>
                </a:lnTo>
                <a:cubicBezTo>
                  <a:pt x="63547" y="851604"/>
                  <a:pt x="0" y="788057"/>
                  <a:pt x="0" y="709667"/>
                </a:cubicBezTo>
                <a:lnTo>
                  <a:pt x="0" y="141937"/>
                </a:lnTo>
                <a:close/>
              </a:path>
            </a:pathLst>
          </a:custGeom>
          <a:solidFill>
            <a:schemeClr val="accent6">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6">
              <a:hueOff val="0"/>
              <a:satOff val="0"/>
              <a:lumOff val="0"/>
              <a:alphaOff val="0"/>
            </a:schemeClr>
          </a:effectRef>
          <a:fontRef idx="minor">
            <a:schemeClr val="lt1"/>
          </a:fontRef>
        </p:style>
        <p:txBody>
          <a:bodyPr spcFirstLastPara="0" vert="horz" wrap="square" lIns="113962" tIns="113962" rIns="113962" bIns="113962" numCol="1" spcCol="1270" anchor="ctr" anchorCtr="0">
            <a:noAutofit/>
          </a:bodyPr>
          <a:lstStyle/>
          <a:p>
            <a:pPr algn="ctr" defTabSz="844550">
              <a:lnSpc>
                <a:spcPct val="90000"/>
              </a:lnSpc>
              <a:spcBef>
                <a:spcPct val="0"/>
              </a:spcBef>
              <a:spcAft>
                <a:spcPct val="35000"/>
              </a:spcAft>
            </a:pPr>
            <a:r>
              <a:rPr lang="en-US" b="1" dirty="0">
                <a:solidFill>
                  <a:prstClr val="white"/>
                </a:solidFill>
              </a:rPr>
              <a:t>Provides for Whole School Community</a:t>
            </a:r>
          </a:p>
        </p:txBody>
      </p:sp>
      <p:sp>
        <p:nvSpPr>
          <p:cNvPr id="11" name="Freeform 10"/>
          <p:cNvSpPr/>
          <p:nvPr/>
        </p:nvSpPr>
        <p:spPr>
          <a:xfrm>
            <a:off x="3367490" y="4468249"/>
            <a:ext cx="1703209" cy="851604"/>
          </a:xfrm>
          <a:custGeom>
            <a:avLst/>
            <a:gdLst>
              <a:gd name="connsiteX0" fmla="*/ 0 w 1703209"/>
              <a:gd name="connsiteY0" fmla="*/ 141937 h 851604"/>
              <a:gd name="connsiteX1" fmla="*/ 141937 w 1703209"/>
              <a:gd name="connsiteY1" fmla="*/ 0 h 851604"/>
              <a:gd name="connsiteX2" fmla="*/ 1561272 w 1703209"/>
              <a:gd name="connsiteY2" fmla="*/ 0 h 851604"/>
              <a:gd name="connsiteX3" fmla="*/ 1703209 w 1703209"/>
              <a:gd name="connsiteY3" fmla="*/ 141937 h 851604"/>
              <a:gd name="connsiteX4" fmla="*/ 1703209 w 1703209"/>
              <a:gd name="connsiteY4" fmla="*/ 709667 h 851604"/>
              <a:gd name="connsiteX5" fmla="*/ 1561272 w 1703209"/>
              <a:gd name="connsiteY5" fmla="*/ 851604 h 851604"/>
              <a:gd name="connsiteX6" fmla="*/ 141937 w 1703209"/>
              <a:gd name="connsiteY6" fmla="*/ 851604 h 851604"/>
              <a:gd name="connsiteX7" fmla="*/ 0 w 1703209"/>
              <a:gd name="connsiteY7" fmla="*/ 709667 h 851604"/>
              <a:gd name="connsiteX8" fmla="*/ 0 w 1703209"/>
              <a:gd name="connsiteY8" fmla="*/ 141937 h 8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209" h="851604">
                <a:moveTo>
                  <a:pt x="0" y="141937"/>
                </a:moveTo>
                <a:cubicBezTo>
                  <a:pt x="0" y="63547"/>
                  <a:pt x="63547" y="0"/>
                  <a:pt x="141937" y="0"/>
                </a:cubicBezTo>
                <a:lnTo>
                  <a:pt x="1561272" y="0"/>
                </a:lnTo>
                <a:cubicBezTo>
                  <a:pt x="1639662" y="0"/>
                  <a:pt x="1703209" y="63547"/>
                  <a:pt x="1703209" y="141937"/>
                </a:cubicBezTo>
                <a:lnTo>
                  <a:pt x="1703209" y="709667"/>
                </a:lnTo>
                <a:cubicBezTo>
                  <a:pt x="1703209" y="788057"/>
                  <a:pt x="1639662" y="851604"/>
                  <a:pt x="1561272" y="851604"/>
                </a:cubicBezTo>
                <a:lnTo>
                  <a:pt x="141937" y="851604"/>
                </a:lnTo>
                <a:cubicBezTo>
                  <a:pt x="63547" y="851604"/>
                  <a:pt x="0" y="788057"/>
                  <a:pt x="0" y="709667"/>
                </a:cubicBezTo>
                <a:lnTo>
                  <a:pt x="0" y="141937"/>
                </a:lnTo>
                <a:close/>
              </a:path>
            </a:pathLst>
          </a:custGeom>
          <a:solidFill>
            <a:schemeClr val="accent1">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spcFirstLastPara="0" vert="horz" wrap="square" lIns="113962" tIns="113962" rIns="113962" bIns="113962" numCol="1" spcCol="1270" anchor="ctr" anchorCtr="0">
            <a:noAutofit/>
          </a:bodyPr>
          <a:lstStyle/>
          <a:p>
            <a:pPr algn="ctr" defTabSz="844550">
              <a:lnSpc>
                <a:spcPct val="90000"/>
              </a:lnSpc>
              <a:spcBef>
                <a:spcPct val="0"/>
              </a:spcBef>
              <a:spcAft>
                <a:spcPct val="35000"/>
              </a:spcAft>
            </a:pPr>
            <a:r>
              <a:rPr lang="en-US" b="1" dirty="0">
                <a:solidFill>
                  <a:prstClr val="white"/>
                </a:solidFill>
              </a:rPr>
              <a:t>Considers All Settings and All Times</a:t>
            </a:r>
          </a:p>
        </p:txBody>
      </p:sp>
      <p:sp>
        <p:nvSpPr>
          <p:cNvPr id="7" name="Freeform 6"/>
          <p:cNvSpPr/>
          <p:nvPr/>
        </p:nvSpPr>
        <p:spPr>
          <a:xfrm>
            <a:off x="3132458" y="2793940"/>
            <a:ext cx="1703209" cy="851604"/>
          </a:xfrm>
          <a:custGeom>
            <a:avLst/>
            <a:gdLst>
              <a:gd name="connsiteX0" fmla="*/ 0 w 1703209"/>
              <a:gd name="connsiteY0" fmla="*/ 141937 h 851604"/>
              <a:gd name="connsiteX1" fmla="*/ 141937 w 1703209"/>
              <a:gd name="connsiteY1" fmla="*/ 0 h 851604"/>
              <a:gd name="connsiteX2" fmla="*/ 1561272 w 1703209"/>
              <a:gd name="connsiteY2" fmla="*/ 0 h 851604"/>
              <a:gd name="connsiteX3" fmla="*/ 1703209 w 1703209"/>
              <a:gd name="connsiteY3" fmla="*/ 141937 h 851604"/>
              <a:gd name="connsiteX4" fmla="*/ 1703209 w 1703209"/>
              <a:gd name="connsiteY4" fmla="*/ 709667 h 851604"/>
              <a:gd name="connsiteX5" fmla="*/ 1561272 w 1703209"/>
              <a:gd name="connsiteY5" fmla="*/ 851604 h 851604"/>
              <a:gd name="connsiteX6" fmla="*/ 141937 w 1703209"/>
              <a:gd name="connsiteY6" fmla="*/ 851604 h 851604"/>
              <a:gd name="connsiteX7" fmla="*/ 0 w 1703209"/>
              <a:gd name="connsiteY7" fmla="*/ 709667 h 851604"/>
              <a:gd name="connsiteX8" fmla="*/ 0 w 1703209"/>
              <a:gd name="connsiteY8" fmla="*/ 141937 h 85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209" h="851604">
                <a:moveTo>
                  <a:pt x="0" y="141937"/>
                </a:moveTo>
                <a:cubicBezTo>
                  <a:pt x="0" y="63547"/>
                  <a:pt x="63547" y="0"/>
                  <a:pt x="141937" y="0"/>
                </a:cubicBezTo>
                <a:lnTo>
                  <a:pt x="1561272" y="0"/>
                </a:lnTo>
                <a:cubicBezTo>
                  <a:pt x="1639662" y="0"/>
                  <a:pt x="1703209" y="63547"/>
                  <a:pt x="1703209" y="141937"/>
                </a:cubicBezTo>
                <a:lnTo>
                  <a:pt x="1703209" y="709667"/>
                </a:lnTo>
                <a:cubicBezTo>
                  <a:pt x="1703209" y="788057"/>
                  <a:pt x="1639662" y="851604"/>
                  <a:pt x="1561272" y="851604"/>
                </a:cubicBezTo>
                <a:lnTo>
                  <a:pt x="141937" y="851604"/>
                </a:lnTo>
                <a:cubicBezTo>
                  <a:pt x="63547" y="851604"/>
                  <a:pt x="0" y="788057"/>
                  <a:pt x="0" y="709667"/>
                </a:cubicBezTo>
                <a:lnTo>
                  <a:pt x="0" y="141937"/>
                </a:lnTo>
                <a:close/>
              </a:path>
            </a:pathLst>
          </a:custGeom>
          <a:solidFill>
            <a:schemeClr val="accent3">
              <a:lumMod val="75000"/>
            </a:schemeClr>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txBody>
          <a:bodyPr spcFirstLastPara="0" vert="horz" wrap="square" lIns="113962" tIns="113962" rIns="113962" bIns="113962" numCol="1" spcCol="1270" anchor="ctr" anchorCtr="0">
            <a:noAutofit/>
          </a:bodyPr>
          <a:lstStyle/>
          <a:p>
            <a:pPr algn="ctr" defTabSz="844550">
              <a:lnSpc>
                <a:spcPct val="90000"/>
              </a:lnSpc>
              <a:spcBef>
                <a:spcPct val="0"/>
              </a:spcBef>
              <a:spcAft>
                <a:spcPct val="35000"/>
              </a:spcAft>
            </a:pPr>
            <a:r>
              <a:rPr lang="en-US" b="1" dirty="0">
                <a:solidFill>
                  <a:prstClr val="white"/>
                </a:solidFill>
              </a:rPr>
              <a:t>Collaborative Process</a:t>
            </a:r>
          </a:p>
        </p:txBody>
      </p:sp>
      <p:sp>
        <p:nvSpPr>
          <p:cNvPr id="2" name="Rectangle 1">
            <a:extLst>
              <a:ext uri="{FF2B5EF4-FFF2-40B4-BE49-F238E27FC236}">
                <a16:creationId xmlns:a16="http://schemas.microsoft.com/office/drawing/2014/main" id="{A11C4FA6-CF2E-95EC-9782-1F8A7B476EDD}"/>
              </a:ext>
              <a:ext uri="{C183D7F6-B498-43B3-948B-1728B52AA6E4}">
                <adec:decorative xmlns:adec="http://schemas.microsoft.com/office/drawing/2017/decorative" val="1"/>
              </a:ext>
            </a:extLst>
          </p:cNvPr>
          <p:cNvSpPr>
            <a:spLocks/>
          </p:cNvSpPr>
          <p:nvPr/>
        </p:nvSpPr>
        <p:spPr bwMode="auto">
          <a:xfrm>
            <a:off x="4954027" y="1164708"/>
            <a:ext cx="7237973" cy="115689"/>
          </a:xfrm>
          <a:prstGeom prst="rect">
            <a:avLst/>
          </a:prstGeom>
          <a:solidFill>
            <a:srgbClr val="0070C0">
              <a:alpha val="75000"/>
            </a:srgbClr>
          </a:solidFill>
          <a:ln>
            <a:noFill/>
          </a:ln>
          <a:extLst>
            <a:ext uri="{91240B29-F687-4f45-9708-019B960494DF}">
              <a14:hiddenLine xmlns="" xmlns:a14="http://schemas.microsoft.com/office/drawing/2010/main"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290824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1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1000"/>
                                        <p:tgtEl>
                                          <p:spTgt spid="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in)">
                                      <p:cBhvr>
                                        <p:cTn id="16" dur="1000"/>
                                        <p:tgtEl>
                                          <p:spTgt spid="9"/>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1000"/>
                                        <p:tgtEl>
                                          <p:spTgt spid="1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1000"/>
                                        <p:tgtEl>
                                          <p:spTgt spid="11"/>
                                        </p:tgtEl>
                                      </p:cBhvr>
                                    </p:animEffect>
                                  </p:childTnLst>
                                </p:cTn>
                              </p:par>
                              <p:par>
                                <p:cTn id="23" presetID="21" presetClass="entr" presetSubtype="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0E7D9CD-5ACC-299E-EFB2-9E27E454D01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5884" r="-1" b="-1"/>
          <a:stretch/>
        </p:blipFill>
        <p:spPr>
          <a:xfrm>
            <a:off x="2522358" y="10"/>
            <a:ext cx="9669642" cy="6857990"/>
          </a:xfrm>
          <a:prstGeom prst="rect">
            <a:avLst/>
          </a:prstGeom>
        </p:spPr>
      </p:pic>
      <p:sp>
        <p:nvSpPr>
          <p:cNvPr id="36" name="Rectangle 35">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C4E212F-81B5-57E4-252A-7E33783383C1}"/>
              </a:ext>
            </a:extLst>
          </p:cNvPr>
          <p:cNvSpPr>
            <a:spLocks noGrp="1"/>
          </p:cNvSpPr>
          <p:nvPr>
            <p:ph type="title" idx="4294967295"/>
          </p:nvPr>
        </p:nvSpPr>
        <p:spPr>
          <a:xfrm>
            <a:off x="-3175" y="582613"/>
            <a:ext cx="4421188" cy="367823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6600" b="1" i="0" u="none" strike="noStrike" kern="1200" cap="none" spc="0" normalizeH="0" baseline="0" noProof="0" dirty="0">
                <a:ln>
                  <a:noFill/>
                </a:ln>
                <a:solidFill>
                  <a:schemeClr val="tx1"/>
                </a:solidFill>
                <a:effectLst/>
                <a:uLnTx/>
                <a:uFillTx/>
                <a:latin typeface="Arial Narrow"/>
                <a:ea typeface="+mn-ea"/>
                <a:cs typeface="+mn-cs"/>
              </a:rPr>
              <a:t>Why Is This Important?</a:t>
            </a:r>
          </a:p>
        </p:txBody>
      </p:sp>
    </p:spTree>
    <p:extLst>
      <p:ext uri="{BB962C8B-B14F-4D97-AF65-F5344CB8AC3E}">
        <p14:creationId xmlns:p14="http://schemas.microsoft.com/office/powerpoint/2010/main" val="2034026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BCEE7-35D4-36F5-056F-DCC0786D32D5}"/>
              </a:ext>
            </a:extLst>
          </p:cNvPr>
          <p:cNvSpPr>
            <a:spLocks noGrp="1"/>
          </p:cNvSpPr>
          <p:nvPr>
            <p:ph type="title"/>
          </p:nvPr>
        </p:nvSpPr>
        <p:spPr>
          <a:xfrm>
            <a:off x="4446026" y="199394"/>
            <a:ext cx="7619781" cy="708157"/>
          </a:xfrm>
        </p:spPr>
        <p:txBody>
          <a:bodyPr/>
          <a:lstStyle/>
          <a:p>
            <a:r>
              <a:rPr lang="en-US" dirty="0"/>
              <a:t>COLLABORATIVE PROCESS</a:t>
            </a:r>
          </a:p>
        </p:txBody>
      </p:sp>
      <p:sp>
        <p:nvSpPr>
          <p:cNvPr id="3" name="Content Placeholder 2">
            <a:extLst>
              <a:ext uri="{FF2B5EF4-FFF2-40B4-BE49-F238E27FC236}">
                <a16:creationId xmlns:a16="http://schemas.microsoft.com/office/drawing/2014/main" id="{6F355A32-E24D-FBEE-2950-DF439676DA93}"/>
              </a:ext>
            </a:extLst>
          </p:cNvPr>
          <p:cNvSpPr>
            <a:spLocks noGrp="1"/>
          </p:cNvSpPr>
          <p:nvPr>
            <p:ph idx="1"/>
          </p:nvPr>
        </p:nvSpPr>
        <p:spPr>
          <a:xfrm>
            <a:off x="1066799" y="1433740"/>
            <a:ext cx="9751767" cy="3186133"/>
          </a:xfrm>
        </p:spPr>
        <p:txBody>
          <a:bodyPr/>
          <a:lstStyle/>
          <a:p>
            <a:pPr marL="0" indent="0">
              <a:buNone/>
            </a:pPr>
            <a:r>
              <a:rPr lang="en-US" dirty="0"/>
              <a:t>A high-quality plan is supported by a collaborative process that includes multiple perspectives. Collaboration is dependent upon the following factors:</a:t>
            </a:r>
          </a:p>
          <a:p>
            <a:r>
              <a:rPr lang="en-US" dirty="0"/>
              <a:t>Threats and hazards the community faces</a:t>
            </a:r>
          </a:p>
          <a:p>
            <a:r>
              <a:rPr lang="en-US" dirty="0"/>
              <a:t>Presence and capacity of internal personnel and community partners</a:t>
            </a:r>
          </a:p>
          <a:p>
            <a:r>
              <a:rPr lang="en-US" dirty="0"/>
              <a:t>Consistent availability of community partners</a:t>
            </a:r>
          </a:p>
          <a:p>
            <a:endParaRPr lang="en-US" dirty="0"/>
          </a:p>
          <a:p>
            <a:pPr marL="0" indent="0">
              <a:buNone/>
            </a:pPr>
            <a:endParaRPr lang="en-US" dirty="0"/>
          </a:p>
        </p:txBody>
      </p:sp>
      <p:sp>
        <p:nvSpPr>
          <p:cNvPr id="4" name="Rectangle 3">
            <a:extLst>
              <a:ext uri="{FF2B5EF4-FFF2-40B4-BE49-F238E27FC236}">
                <a16:creationId xmlns:a16="http://schemas.microsoft.com/office/drawing/2014/main" id="{8E1DE992-8B1C-FF13-33C4-F06DA8C2C519}"/>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a:extLst>
              <a:ext uri="{FF2B5EF4-FFF2-40B4-BE49-F238E27FC236}">
                <a16:creationId xmlns:a16="http://schemas.microsoft.com/office/drawing/2014/main" id="{CC81DA59-F2B6-B6F4-B53F-C743CF14BB8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799" y="4937537"/>
            <a:ext cx="9751767" cy="1556133"/>
          </a:xfrm>
          <a:prstGeom prst="rect">
            <a:avLst/>
          </a:prstGeom>
        </p:spPr>
      </p:pic>
    </p:spTree>
    <p:extLst>
      <p:ext uri="{BB962C8B-B14F-4D97-AF65-F5344CB8AC3E}">
        <p14:creationId xmlns:p14="http://schemas.microsoft.com/office/powerpoint/2010/main" val="2223754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69DCE-E5E8-397D-93B5-812D08BDC82E}"/>
              </a:ext>
            </a:extLst>
          </p:cNvPr>
          <p:cNvSpPr>
            <a:spLocks noGrp="1"/>
          </p:cNvSpPr>
          <p:nvPr>
            <p:ph type="title"/>
          </p:nvPr>
        </p:nvSpPr>
        <p:spPr>
          <a:xfrm>
            <a:off x="4330809" y="184048"/>
            <a:ext cx="8283125" cy="722534"/>
          </a:xfrm>
          <a:ln>
            <a:noFill/>
          </a:ln>
        </p:spPr>
        <p:txBody>
          <a:bodyPr>
            <a:normAutofit/>
          </a:bodyPr>
          <a:lstStyle/>
          <a:p>
            <a:r>
              <a:rPr lang="en-US" dirty="0"/>
              <a:t>ASSESSMENTS FOR CUSTOMIZATION </a:t>
            </a:r>
          </a:p>
        </p:txBody>
      </p:sp>
      <p:sp>
        <p:nvSpPr>
          <p:cNvPr id="3" name="Content Placeholder 2">
            <a:extLst>
              <a:ext uri="{FF2B5EF4-FFF2-40B4-BE49-F238E27FC236}">
                <a16:creationId xmlns:a16="http://schemas.microsoft.com/office/drawing/2014/main" id="{60C415F5-958E-2FD4-22B5-668D1F89D117}"/>
              </a:ext>
            </a:extLst>
          </p:cNvPr>
          <p:cNvSpPr>
            <a:spLocks noGrp="1"/>
          </p:cNvSpPr>
          <p:nvPr>
            <p:ph idx="1"/>
          </p:nvPr>
        </p:nvSpPr>
        <p:spPr>
          <a:xfrm>
            <a:off x="605971" y="1355590"/>
            <a:ext cx="5272315" cy="1913753"/>
          </a:xfrm>
        </p:spPr>
        <p:txBody>
          <a:bodyPr vert="horz" lIns="91440" tIns="45720" rIns="91440" bIns="45720" rtlCol="0" anchor="t">
            <a:normAutofit/>
          </a:bodyPr>
          <a:lstStyle/>
          <a:p>
            <a:pPr marL="0" indent="0" algn="ctr">
              <a:buNone/>
            </a:pPr>
            <a:r>
              <a:rPr lang="en-US" b="1" dirty="0"/>
              <a:t>Site Assessment</a:t>
            </a:r>
          </a:p>
          <a:p>
            <a:pPr marL="0" indent="0">
              <a:buNone/>
            </a:pPr>
            <a:r>
              <a:rPr lang="en-US" dirty="0">
                <a:latin typeface="Arial"/>
                <a:cs typeface="Arial"/>
              </a:rPr>
              <a:t>Situational Awareness — safety, accessibility, and preparedness of buildings and grounds.</a:t>
            </a:r>
          </a:p>
          <a:p>
            <a:pPr marL="0" indent="0">
              <a:buNone/>
            </a:pPr>
            <a:endParaRPr lang="en-US" dirty="0"/>
          </a:p>
        </p:txBody>
      </p:sp>
      <p:sp>
        <p:nvSpPr>
          <p:cNvPr id="4" name="Rectangle 3">
            <a:extLst>
              <a:ext uri="{FF2B5EF4-FFF2-40B4-BE49-F238E27FC236}">
                <a16:creationId xmlns:a16="http://schemas.microsoft.com/office/drawing/2014/main" id="{4E06626D-E596-CCFF-24A4-9CAD54DCE8A2}"/>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n isometric view of thje inside of a school.">
            <a:extLst>
              <a:ext uri="{FF2B5EF4-FFF2-40B4-BE49-F238E27FC236}">
                <a16:creationId xmlns:a16="http://schemas.microsoft.com/office/drawing/2014/main" id="{DC3B700D-77EE-0CAC-0890-8E38468932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7720" y="1355590"/>
            <a:ext cx="8278309" cy="5350695"/>
          </a:xfrm>
          <a:prstGeom prst="rect">
            <a:avLst/>
          </a:prstGeom>
        </p:spPr>
      </p:pic>
    </p:spTree>
    <p:extLst>
      <p:ext uri="{BB962C8B-B14F-4D97-AF65-F5344CB8AC3E}">
        <p14:creationId xmlns:p14="http://schemas.microsoft.com/office/powerpoint/2010/main" val="120735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89C41-B675-1308-E9A2-54B8C96E03B2}"/>
              </a:ext>
              <a:ext uri="{C183D7F6-B498-43B3-948B-1728B52AA6E4}">
                <adec:decorative xmlns:adec="http://schemas.microsoft.com/office/drawing/2017/decorative" val="1"/>
              </a:ext>
            </a:extLst>
          </p:cNvPr>
          <p:cNvSpPr>
            <a:spLocks noGrp="1"/>
          </p:cNvSpPr>
          <p:nvPr>
            <p:ph type="title"/>
          </p:nvPr>
        </p:nvSpPr>
        <p:spPr>
          <a:xfrm>
            <a:off x="4321628" y="201913"/>
            <a:ext cx="8484408" cy="708157"/>
          </a:xfrm>
        </p:spPr>
        <p:txBody>
          <a:bodyPr>
            <a:normAutofit/>
          </a:bodyPr>
          <a:lstStyle/>
          <a:p>
            <a:r>
              <a:rPr lang="en-US" sz="3200" dirty="0"/>
              <a:t>ASSESSMENTS FOR CUSTOMIZATION (cont.)</a:t>
            </a:r>
          </a:p>
        </p:txBody>
      </p:sp>
      <p:sp>
        <p:nvSpPr>
          <p:cNvPr id="3" name="Content Placeholder 2">
            <a:extLst>
              <a:ext uri="{FF2B5EF4-FFF2-40B4-BE49-F238E27FC236}">
                <a16:creationId xmlns:a16="http://schemas.microsoft.com/office/drawing/2014/main" id="{935AECF8-DF4C-9E65-0507-EF49490F9C84}"/>
              </a:ext>
            </a:extLst>
          </p:cNvPr>
          <p:cNvSpPr>
            <a:spLocks noGrp="1"/>
          </p:cNvSpPr>
          <p:nvPr>
            <p:ph idx="1"/>
          </p:nvPr>
        </p:nvSpPr>
        <p:spPr>
          <a:xfrm>
            <a:off x="373742" y="1927225"/>
            <a:ext cx="4604658" cy="4342946"/>
          </a:xfrm>
        </p:spPr>
        <p:txBody>
          <a:bodyPr/>
          <a:lstStyle/>
          <a:p>
            <a:pPr marL="0" indent="0" algn="ctr">
              <a:buNone/>
            </a:pPr>
            <a:r>
              <a:rPr lang="en-US" b="1" dirty="0"/>
              <a:t>Culture and Climate Assessment</a:t>
            </a:r>
          </a:p>
          <a:p>
            <a:pPr marL="0" indent="0">
              <a:buNone/>
            </a:pPr>
            <a:r>
              <a:rPr lang="en-US" dirty="0"/>
              <a:t>Evaluation of student and staff connectedness to the school and any problem behaviors that may hinder a nurturing environment.</a:t>
            </a:r>
          </a:p>
        </p:txBody>
      </p:sp>
      <p:sp>
        <p:nvSpPr>
          <p:cNvPr id="4" name="Rectangle 3">
            <a:extLst>
              <a:ext uri="{FF2B5EF4-FFF2-40B4-BE49-F238E27FC236}">
                <a16:creationId xmlns:a16="http://schemas.microsoft.com/office/drawing/2014/main" id="{A574C7B4-E706-9795-3FB6-0E00CA7FAB97}"/>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 teacher and students in a classroom">
            <a:extLst>
              <a:ext uri="{FF2B5EF4-FFF2-40B4-BE49-F238E27FC236}">
                <a16:creationId xmlns:a16="http://schemas.microsoft.com/office/drawing/2014/main" id="{EECBB01E-5D44-EBED-AE22-620F7FB8DE0B}"/>
              </a:ext>
            </a:extLst>
          </p:cNvPr>
          <p:cNvPicPr>
            <a:picLocks noChangeAspect="1"/>
          </p:cNvPicPr>
          <p:nvPr/>
        </p:nvPicPr>
        <p:blipFill rotWithShape="1">
          <a:blip r:embed="rId3">
            <a:extLst>
              <a:ext uri="{28A0092B-C50C-407E-A947-70E740481C1C}">
                <a14:useLocalDpi xmlns:a14="http://schemas.microsoft.com/office/drawing/2010/main" val="0"/>
              </a:ext>
            </a:extLst>
          </a:blip>
          <a:srcRect l="10610"/>
          <a:stretch/>
        </p:blipFill>
        <p:spPr>
          <a:xfrm>
            <a:off x="5278900" y="1059543"/>
            <a:ext cx="8484408" cy="6008914"/>
          </a:xfrm>
          <a:prstGeom prst="rect">
            <a:avLst/>
          </a:prstGeom>
        </p:spPr>
      </p:pic>
    </p:spTree>
    <p:extLst>
      <p:ext uri="{BB962C8B-B14F-4D97-AF65-F5344CB8AC3E}">
        <p14:creationId xmlns:p14="http://schemas.microsoft.com/office/powerpoint/2010/main" val="1098556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1085282-8449-1001-5370-D4FDFA43A09C}"/>
              </a:ext>
              <a:ext uri="{C183D7F6-B498-43B3-948B-1728B52AA6E4}">
                <adec:decorative xmlns:adec="http://schemas.microsoft.com/office/drawing/2017/decorative" val="1"/>
              </a:ext>
            </a:extLst>
          </p:cNvPr>
          <p:cNvSpPr txBox="1">
            <a:spLocks noGrp="1"/>
          </p:cNvSpPr>
          <p:nvPr>
            <p:ph type="title" idx="4294967295"/>
          </p:nvPr>
        </p:nvSpPr>
        <p:spPr>
          <a:xfrm>
            <a:off x="4321628" y="201913"/>
            <a:ext cx="8484408" cy="708157"/>
          </a:xfrm>
          <a:prstGeom prst="rect">
            <a:avLst/>
          </a:prstGeom>
          <a:solidFill>
            <a:schemeClr val="l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lang="en-US" sz="4000" b="1" i="0" kern="1200" dirty="0">
                <a:solidFill>
                  <a:schemeClr val="tx1"/>
                </a:solidFill>
                <a:latin typeface="Arial Narrow" panose="020B0604020202020204" pitchFamily="34" charset="0"/>
                <a:ea typeface="+mj-ea"/>
                <a:cs typeface="Arial Narrow" panose="020B0604020202020204" pitchFamily="34" charset="0"/>
              </a:defRPr>
            </a:lvl1pPr>
            <a:lvl2pPr>
              <a:defRPr/>
            </a:lvl2pPr>
            <a:lvl3pPr>
              <a:defRPr/>
            </a:lvl3pPr>
            <a:lvl4pPr>
              <a:defRPr/>
            </a:lvl4pPr>
            <a:lvl5pPr>
              <a:defRPr/>
            </a:lvl5pPr>
            <a:lvl6pPr>
              <a:defRPr/>
            </a:lvl6pPr>
            <a:lvl7pPr>
              <a:defRPr/>
            </a:lvl7pPr>
            <a:lvl8pPr>
              <a:defRPr/>
            </a:lvl8pPr>
            <a:lvl9pPr>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chemeClr val="tx1"/>
                </a:solidFill>
                <a:effectLst/>
                <a:uLnTx/>
                <a:uFillTx/>
                <a:latin typeface="Arial Narrow" panose="020B0604020202020204" pitchFamily="34" charset="0"/>
                <a:ea typeface="+mj-ea"/>
                <a:cs typeface="Arial Narrow" panose="020B0604020202020204" pitchFamily="34" charset="0"/>
              </a:rPr>
              <a:t>ASSESSMENTS FOR CUSTOMIZATION (cont.)</a:t>
            </a:r>
          </a:p>
        </p:txBody>
      </p:sp>
      <p:sp>
        <p:nvSpPr>
          <p:cNvPr id="3" name="Content Placeholder 2">
            <a:extLst>
              <a:ext uri="{FF2B5EF4-FFF2-40B4-BE49-F238E27FC236}">
                <a16:creationId xmlns:a16="http://schemas.microsoft.com/office/drawing/2014/main" id="{7AC65F2F-35BD-6062-A7BA-861DEADCE08C}"/>
              </a:ext>
            </a:extLst>
          </p:cNvPr>
          <p:cNvSpPr>
            <a:spLocks noGrp="1"/>
          </p:cNvSpPr>
          <p:nvPr>
            <p:ph idx="1"/>
          </p:nvPr>
        </p:nvSpPr>
        <p:spPr>
          <a:xfrm>
            <a:off x="6473371" y="2162629"/>
            <a:ext cx="5257799" cy="4217534"/>
          </a:xfrm>
        </p:spPr>
        <p:txBody>
          <a:bodyPr/>
          <a:lstStyle/>
          <a:p>
            <a:pPr marL="0" indent="0" algn="ctr">
              <a:buNone/>
            </a:pPr>
            <a:r>
              <a:rPr lang="en-US" b="1" dirty="0"/>
              <a:t>Threat Assessment</a:t>
            </a:r>
          </a:p>
          <a:p>
            <a:pPr marL="0" indent="0">
              <a:buNone/>
            </a:pPr>
            <a:endParaRPr lang="en-US" dirty="0"/>
          </a:p>
          <a:p>
            <a:pPr marL="0" indent="0">
              <a:buNone/>
            </a:pPr>
            <a:r>
              <a:rPr lang="en-US" dirty="0"/>
              <a:t>Determining if a student, staff, or other persons pose a threat.</a:t>
            </a:r>
          </a:p>
        </p:txBody>
      </p:sp>
      <p:sp>
        <p:nvSpPr>
          <p:cNvPr id="7" name="Rectangle 6">
            <a:extLst>
              <a:ext uri="{FF2B5EF4-FFF2-40B4-BE49-F238E27FC236}">
                <a16:creationId xmlns:a16="http://schemas.microsoft.com/office/drawing/2014/main" id="{DD0A2426-D9E5-D2D6-59A8-583166EE2C54}"/>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2" name="Picture 1">
            <a:extLst>
              <a:ext uri="{FF2B5EF4-FFF2-40B4-BE49-F238E27FC236}">
                <a16:creationId xmlns:a16="http://schemas.microsoft.com/office/drawing/2014/main" id="{50A8FCD3-44AE-B9A9-698C-9399D2E4088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2237" y="1153016"/>
            <a:ext cx="5456393" cy="3340898"/>
          </a:xfrm>
          <a:prstGeom prst="rect">
            <a:avLst/>
          </a:prstGeom>
        </p:spPr>
      </p:pic>
      <p:pic>
        <p:nvPicPr>
          <p:cNvPr id="4" name="Picture 3">
            <a:extLst>
              <a:ext uri="{FF2B5EF4-FFF2-40B4-BE49-F238E27FC236}">
                <a16:creationId xmlns:a16="http://schemas.microsoft.com/office/drawing/2014/main" id="{EAC780ED-3B1A-4351-3BDE-DD0F1F9BB72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62237" y="4493914"/>
            <a:ext cx="5462489" cy="3340898"/>
          </a:xfrm>
          <a:prstGeom prst="rect">
            <a:avLst/>
          </a:prstGeom>
        </p:spPr>
      </p:pic>
    </p:spTree>
    <p:extLst>
      <p:ext uri="{BB962C8B-B14F-4D97-AF65-F5344CB8AC3E}">
        <p14:creationId xmlns:p14="http://schemas.microsoft.com/office/powerpoint/2010/main" val="216269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3F0F292-A09C-EEF6-9F91-A897FBF9CAA5}"/>
              </a:ext>
              <a:ext uri="{C183D7F6-B498-43B3-948B-1728B52AA6E4}">
                <adec:decorative xmlns:adec="http://schemas.microsoft.com/office/drawing/2017/decorative" val="1"/>
              </a:ext>
            </a:extLst>
          </p:cNvPr>
          <p:cNvSpPr txBox="1">
            <a:spLocks noGrp="1"/>
          </p:cNvSpPr>
          <p:nvPr>
            <p:ph type="title" idx="4294967295"/>
          </p:nvPr>
        </p:nvSpPr>
        <p:spPr>
          <a:xfrm>
            <a:off x="4321628" y="201913"/>
            <a:ext cx="8484408" cy="708157"/>
          </a:xfrm>
          <a:prstGeom prst="rect">
            <a:avLst/>
          </a:prstGeom>
          <a:solidFill>
            <a:schemeClr val="l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lang="en-US" sz="4000" b="1" i="0" kern="1200" dirty="0">
                <a:solidFill>
                  <a:schemeClr val="tx1"/>
                </a:solidFill>
                <a:latin typeface="Arial Narrow" panose="020B0604020202020204" pitchFamily="34" charset="0"/>
                <a:ea typeface="+mj-ea"/>
                <a:cs typeface="Arial Narrow" panose="020B0604020202020204" pitchFamily="34" charset="0"/>
              </a:defRPr>
            </a:lvl1pPr>
            <a:lvl2pPr>
              <a:defRPr/>
            </a:lvl2pPr>
            <a:lvl3pPr>
              <a:defRPr/>
            </a:lvl3pPr>
            <a:lvl4pPr>
              <a:defRPr/>
            </a:lvl4pPr>
            <a:lvl5pPr>
              <a:defRPr/>
            </a:lvl5pPr>
            <a:lvl6pPr>
              <a:defRPr/>
            </a:lvl6pPr>
            <a:lvl7pPr>
              <a:defRPr/>
            </a:lvl7pPr>
            <a:lvl8pPr>
              <a:defRPr/>
            </a:lvl8pPr>
            <a:lvl9pPr>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chemeClr val="tx1"/>
                </a:solidFill>
                <a:effectLst/>
                <a:uLnTx/>
                <a:uFillTx/>
                <a:latin typeface="Arial Narrow" panose="020B0604020202020204" pitchFamily="34" charset="0"/>
                <a:ea typeface="+mj-ea"/>
                <a:cs typeface="Arial Narrow" panose="020B0604020202020204" pitchFamily="34" charset="0"/>
              </a:rPr>
              <a:t>ASSESSMENTS FOR CUSTOMIZATION (cont.)</a:t>
            </a:r>
          </a:p>
        </p:txBody>
      </p:sp>
      <p:sp>
        <p:nvSpPr>
          <p:cNvPr id="3" name="Content Placeholder 2">
            <a:extLst>
              <a:ext uri="{FF2B5EF4-FFF2-40B4-BE49-F238E27FC236}">
                <a16:creationId xmlns:a16="http://schemas.microsoft.com/office/drawing/2014/main" id="{D3863CA3-3E40-4F67-C971-3DE5795B37B9}"/>
              </a:ext>
            </a:extLst>
          </p:cNvPr>
          <p:cNvSpPr>
            <a:spLocks noGrp="1"/>
          </p:cNvSpPr>
          <p:nvPr>
            <p:ph idx="1"/>
          </p:nvPr>
        </p:nvSpPr>
        <p:spPr>
          <a:xfrm>
            <a:off x="368299" y="1303111"/>
            <a:ext cx="11455401" cy="1617889"/>
          </a:xfrm>
        </p:spPr>
        <p:txBody>
          <a:bodyPr vert="horz" lIns="91440" tIns="45720" rIns="91440" bIns="45720" rtlCol="0" anchor="t">
            <a:normAutofit/>
          </a:bodyPr>
          <a:lstStyle/>
          <a:p>
            <a:pPr marL="0" indent="0" algn="ctr">
              <a:buNone/>
            </a:pPr>
            <a:r>
              <a:rPr lang="en-US" b="1" dirty="0"/>
              <a:t>Capacity Assessment</a:t>
            </a:r>
            <a:endParaRPr lang="en-US" dirty="0"/>
          </a:p>
          <a:p>
            <a:pPr marL="0" indent="0">
              <a:buNone/>
            </a:pPr>
            <a:r>
              <a:rPr lang="en-US" dirty="0">
                <a:latin typeface="Arial"/>
                <a:cs typeface="Arial"/>
              </a:rPr>
              <a:t>Understanding the capabilities of students and staff, as well as the availability and access to internal and external services and resources.</a:t>
            </a:r>
          </a:p>
          <a:p>
            <a:endParaRPr lang="en-US" dirty="0"/>
          </a:p>
        </p:txBody>
      </p:sp>
      <p:sp>
        <p:nvSpPr>
          <p:cNvPr id="7" name="Rectangle 6">
            <a:extLst>
              <a:ext uri="{FF2B5EF4-FFF2-40B4-BE49-F238E27FC236}">
                <a16:creationId xmlns:a16="http://schemas.microsoft.com/office/drawing/2014/main" id="{694E8CCA-46D3-81C4-CDE2-8FFA11D7F245}"/>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4" name="Picture 3">
            <a:extLst>
              <a:ext uri="{FF2B5EF4-FFF2-40B4-BE49-F238E27FC236}">
                <a16:creationId xmlns:a16="http://schemas.microsoft.com/office/drawing/2014/main" id="{D86FB666-B7F8-D4B7-4A52-1EAC27A434D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9029" y="3164568"/>
            <a:ext cx="14342075" cy="4385838"/>
          </a:xfrm>
          <a:prstGeom prst="rect">
            <a:avLst/>
          </a:prstGeom>
        </p:spPr>
      </p:pic>
    </p:spTree>
    <p:extLst>
      <p:ext uri="{BB962C8B-B14F-4D97-AF65-F5344CB8AC3E}">
        <p14:creationId xmlns:p14="http://schemas.microsoft.com/office/powerpoint/2010/main" val="2947502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5E08C-3282-C1CB-CC15-7E6382F8C165}"/>
              </a:ext>
            </a:extLst>
          </p:cNvPr>
          <p:cNvSpPr>
            <a:spLocks noGrp="1"/>
          </p:cNvSpPr>
          <p:nvPr>
            <p:ph type="title"/>
          </p:nvPr>
        </p:nvSpPr>
        <p:spPr>
          <a:xfrm>
            <a:off x="4276515" y="200759"/>
            <a:ext cx="8484408" cy="708157"/>
          </a:xfrm>
        </p:spPr>
        <p:txBody>
          <a:bodyPr>
            <a:normAutofit/>
          </a:bodyPr>
          <a:lstStyle/>
          <a:p>
            <a:r>
              <a:rPr lang="en-US" dirty="0"/>
              <a:t>TAKES AN ALL-HAZARDS APPROACH</a:t>
            </a:r>
          </a:p>
        </p:txBody>
      </p:sp>
      <p:sp>
        <p:nvSpPr>
          <p:cNvPr id="3" name="Content Placeholder 2">
            <a:extLst>
              <a:ext uri="{FF2B5EF4-FFF2-40B4-BE49-F238E27FC236}">
                <a16:creationId xmlns:a16="http://schemas.microsoft.com/office/drawing/2014/main" id="{AF7D75B3-CC61-16ED-A74B-8A60A0395347}"/>
              </a:ext>
            </a:extLst>
          </p:cNvPr>
          <p:cNvSpPr>
            <a:spLocks noGrp="1"/>
          </p:cNvSpPr>
          <p:nvPr>
            <p:ph idx="1"/>
          </p:nvPr>
        </p:nvSpPr>
        <p:spPr>
          <a:xfrm>
            <a:off x="983343" y="1390196"/>
            <a:ext cx="10515600" cy="4849495"/>
          </a:xfrm>
        </p:spPr>
        <p:txBody>
          <a:bodyPr vert="horz" lIns="91440" tIns="45720" rIns="91440" bIns="45720" rtlCol="0" anchor="t">
            <a:normAutofit fontScale="85000" lnSpcReduction="20000"/>
          </a:bodyPr>
          <a:lstStyle/>
          <a:p>
            <a:pPr marL="0" indent="0" algn="ctr">
              <a:buNone/>
            </a:pPr>
            <a:r>
              <a:rPr lang="en-US" sz="3500" b="1" dirty="0"/>
              <a:t>Consider All Threats and Hazards</a:t>
            </a:r>
          </a:p>
          <a:p>
            <a:pPr marL="0" indent="0" algn="ctr">
              <a:buNone/>
            </a:pPr>
            <a:endParaRPr lang="en-US" dirty="0"/>
          </a:p>
          <a:p>
            <a:pPr>
              <a:spcAft>
                <a:spcPts val="600"/>
              </a:spcAft>
            </a:pPr>
            <a:r>
              <a:rPr lang="en-US" dirty="0"/>
              <a:t>How do you determine threats and hazards?</a:t>
            </a:r>
          </a:p>
          <a:p>
            <a:pPr lvl="1"/>
            <a:r>
              <a:rPr lang="en-US" dirty="0"/>
              <a:t>Review historical incident records if available</a:t>
            </a:r>
          </a:p>
          <a:p>
            <a:pPr lvl="1"/>
            <a:r>
              <a:rPr lang="en-US" dirty="0">
                <a:latin typeface="Arial"/>
                <a:cs typeface="Arial"/>
              </a:rPr>
              <a:t>Interview long-term employees</a:t>
            </a:r>
          </a:p>
          <a:p>
            <a:pPr lvl="1"/>
            <a:r>
              <a:rPr lang="en-US" dirty="0"/>
              <a:t>Threat and Hazard Identification and Risk Assessment (THIRA)</a:t>
            </a:r>
          </a:p>
          <a:p>
            <a:pPr lvl="1"/>
            <a:r>
              <a:rPr lang="en-US" dirty="0">
                <a:latin typeface="Arial"/>
                <a:cs typeface="Arial"/>
              </a:rPr>
              <a:t>Fire/Police departments</a:t>
            </a:r>
            <a:endParaRPr lang="en-US" dirty="0"/>
          </a:p>
          <a:p>
            <a:pPr lvl="1"/>
            <a:r>
              <a:rPr lang="en-US" dirty="0">
                <a:latin typeface="Arial"/>
                <a:cs typeface="Arial"/>
              </a:rPr>
              <a:t>Public works</a:t>
            </a:r>
            <a:endParaRPr lang="en-US" dirty="0"/>
          </a:p>
          <a:p>
            <a:pPr lvl="1"/>
            <a:r>
              <a:rPr lang="en-US" dirty="0"/>
              <a:t>Federal installations (military bases, etc.)</a:t>
            </a:r>
          </a:p>
          <a:p>
            <a:pPr lvl="1"/>
            <a:r>
              <a:rPr lang="en-US" dirty="0"/>
              <a:t>Power plants and utility services</a:t>
            </a:r>
          </a:p>
          <a:p>
            <a:pPr lvl="1"/>
            <a:r>
              <a:rPr lang="en-US" dirty="0"/>
              <a:t>National Weather Service (NWS)</a:t>
            </a:r>
          </a:p>
          <a:p>
            <a:pPr marL="0" indent="0">
              <a:buNone/>
            </a:pPr>
            <a:endParaRPr lang="en-US" dirty="0"/>
          </a:p>
          <a:p>
            <a:pPr marL="0" indent="0" algn="ctr">
              <a:buNone/>
            </a:pPr>
            <a:r>
              <a:rPr lang="en-US" sz="2400" b="1" dirty="0"/>
              <a:t>What is your knowledge of threats and hazards from working for the district/school? </a:t>
            </a:r>
          </a:p>
          <a:p>
            <a:pPr marL="0" indent="0" algn="ctr">
              <a:buNone/>
            </a:pPr>
            <a:r>
              <a:rPr lang="en-US" sz="2400" b="1" dirty="0">
                <a:latin typeface="Arial"/>
                <a:cs typeface="Arial"/>
              </a:rPr>
              <a:t>(10-Minute Discussion)</a:t>
            </a:r>
          </a:p>
        </p:txBody>
      </p:sp>
      <p:sp>
        <p:nvSpPr>
          <p:cNvPr id="4" name="Rectangle 3">
            <a:extLst>
              <a:ext uri="{FF2B5EF4-FFF2-40B4-BE49-F238E27FC236}">
                <a16:creationId xmlns:a16="http://schemas.microsoft.com/office/drawing/2014/main" id="{A7BCDBE2-3DE6-8192-4B0B-FCD3B3CF461D}"/>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 xmlns:a14="http://schemas.microsoft.com/office/drawing/2010/main"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91990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6DBD-5B47-50D5-C2EF-4281BA5699C1}"/>
              </a:ext>
            </a:extLst>
          </p:cNvPr>
          <p:cNvSpPr>
            <a:spLocks noGrp="1"/>
          </p:cNvSpPr>
          <p:nvPr>
            <p:ph type="title"/>
          </p:nvPr>
        </p:nvSpPr>
        <p:spPr>
          <a:xfrm>
            <a:off x="5294084" y="93600"/>
            <a:ext cx="6700251" cy="1091341"/>
          </a:xfrm>
          <a:ln>
            <a:noFill/>
          </a:ln>
        </p:spPr>
        <p:txBody>
          <a:bodyPr>
            <a:normAutofit fontScale="90000"/>
          </a:bodyPr>
          <a:lstStyle/>
          <a:p>
            <a:r>
              <a:rPr lang="en-US" dirty="0"/>
              <a:t>PROVIDES FOR WHOLE SCHOOL COMMUNITY</a:t>
            </a:r>
          </a:p>
        </p:txBody>
      </p:sp>
      <p:sp>
        <p:nvSpPr>
          <p:cNvPr id="3" name="Content Placeholder 2">
            <a:extLst>
              <a:ext uri="{FF2B5EF4-FFF2-40B4-BE49-F238E27FC236}">
                <a16:creationId xmlns:a16="http://schemas.microsoft.com/office/drawing/2014/main" id="{AB3CF43A-7607-B98F-F593-F7A93583CF3C}"/>
              </a:ext>
            </a:extLst>
          </p:cNvPr>
          <p:cNvSpPr>
            <a:spLocks noGrp="1"/>
          </p:cNvSpPr>
          <p:nvPr>
            <p:ph idx="1"/>
          </p:nvPr>
        </p:nvSpPr>
        <p:spPr>
          <a:xfrm>
            <a:off x="373742" y="1824470"/>
            <a:ext cx="4459515" cy="4290106"/>
          </a:xfrm>
        </p:spPr>
        <p:txBody>
          <a:bodyPr vert="horz" lIns="91440" tIns="45720" rIns="91440" bIns="45720" rtlCol="0" anchor="t">
            <a:normAutofit/>
          </a:bodyPr>
          <a:lstStyle/>
          <a:p>
            <a:pPr marL="0" indent="0">
              <a:buNone/>
            </a:pPr>
            <a:r>
              <a:rPr lang="en-US" dirty="0">
                <a:latin typeface="Arial"/>
                <a:cs typeface="Arial"/>
              </a:rPr>
              <a:t>Consider how you communicate, train, and prepare the district/school community before, during, and after an incident for</a:t>
            </a:r>
          </a:p>
          <a:p>
            <a:r>
              <a:rPr lang="en-US" sz="2400" dirty="0"/>
              <a:t>Evacuations</a:t>
            </a:r>
          </a:p>
          <a:p>
            <a:r>
              <a:rPr lang="en-US" sz="2400" dirty="0"/>
              <a:t>Reunification</a:t>
            </a:r>
          </a:p>
          <a:p>
            <a:r>
              <a:rPr lang="en-US" sz="2400" dirty="0"/>
              <a:t>Shelter-In-Place and </a:t>
            </a:r>
            <a:br>
              <a:rPr lang="en-US" sz="2400" dirty="0"/>
            </a:br>
            <a:r>
              <a:rPr lang="en-US" sz="2400" dirty="0"/>
              <a:t>Secure-In-Place</a:t>
            </a:r>
          </a:p>
          <a:p>
            <a:r>
              <a:rPr lang="en-US" sz="2400" dirty="0"/>
              <a:t>Severe weather closures</a:t>
            </a:r>
          </a:p>
          <a:p>
            <a:endParaRPr lang="en-US" dirty="0"/>
          </a:p>
          <a:p>
            <a:endParaRPr lang="en-US" dirty="0"/>
          </a:p>
        </p:txBody>
      </p:sp>
      <p:sp>
        <p:nvSpPr>
          <p:cNvPr id="4" name="Rectangle 3">
            <a:extLst>
              <a:ext uri="{FF2B5EF4-FFF2-40B4-BE49-F238E27FC236}">
                <a16:creationId xmlns:a16="http://schemas.microsoft.com/office/drawing/2014/main" id="{707A389F-FF38-7EA2-F1EB-E5C6B17FD4C8}"/>
              </a:ext>
              <a:ext uri="{C183D7F6-B498-43B3-948B-1728B52AA6E4}">
                <adec:decorative xmlns:adec="http://schemas.microsoft.com/office/drawing/2017/decorative" val="1"/>
              </a:ext>
            </a:extLst>
          </p:cNvPr>
          <p:cNvSpPr>
            <a:spLocks/>
          </p:cNvSpPr>
          <p:nvPr/>
        </p:nvSpPr>
        <p:spPr bwMode="auto">
          <a:xfrm>
            <a:off x="5294085" y="1153748"/>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 group of icons in speech bubbles.">
            <a:extLst>
              <a:ext uri="{FF2B5EF4-FFF2-40B4-BE49-F238E27FC236}">
                <a16:creationId xmlns:a16="http://schemas.microsoft.com/office/drawing/2014/main" id="{4B6AFD03-C3AE-97F0-D360-66C2A23738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3257" y="2228653"/>
            <a:ext cx="7161079" cy="3475599"/>
          </a:xfrm>
          <a:prstGeom prst="rect">
            <a:avLst/>
          </a:prstGeom>
        </p:spPr>
      </p:pic>
    </p:spTree>
    <p:extLst>
      <p:ext uri="{BB962C8B-B14F-4D97-AF65-F5344CB8AC3E}">
        <p14:creationId xmlns:p14="http://schemas.microsoft.com/office/powerpoint/2010/main" val="146564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18AF4-C2F0-6932-61DB-FD1667FA784D}"/>
              </a:ext>
            </a:extLst>
          </p:cNvPr>
          <p:cNvSpPr>
            <a:spLocks noGrp="1"/>
          </p:cNvSpPr>
          <p:nvPr>
            <p:ph type="title"/>
          </p:nvPr>
        </p:nvSpPr>
        <p:spPr>
          <a:xfrm>
            <a:off x="4446027" y="201913"/>
            <a:ext cx="8484408" cy="708157"/>
          </a:xfrm>
        </p:spPr>
        <p:txBody>
          <a:bodyPr>
            <a:normAutofit/>
          </a:bodyPr>
          <a:lstStyle/>
          <a:p>
            <a:r>
              <a:rPr lang="en-US" dirty="0"/>
              <a:t>CONSIDERS ALL SETTINGS &amp; TIMES</a:t>
            </a:r>
          </a:p>
        </p:txBody>
      </p:sp>
      <p:sp>
        <p:nvSpPr>
          <p:cNvPr id="3" name="Content Placeholder 2">
            <a:extLst>
              <a:ext uri="{FF2B5EF4-FFF2-40B4-BE49-F238E27FC236}">
                <a16:creationId xmlns:a16="http://schemas.microsoft.com/office/drawing/2014/main" id="{9C2DB4C6-6E16-E532-A35C-1D2E02016C46}"/>
              </a:ext>
            </a:extLst>
          </p:cNvPr>
          <p:cNvSpPr>
            <a:spLocks noGrp="1"/>
          </p:cNvSpPr>
          <p:nvPr>
            <p:ph idx="1"/>
          </p:nvPr>
        </p:nvSpPr>
        <p:spPr>
          <a:xfrm>
            <a:off x="301173" y="1618227"/>
            <a:ext cx="5083628" cy="4351338"/>
          </a:xfrm>
        </p:spPr>
        <p:txBody>
          <a:bodyPr>
            <a:normAutofit fontScale="92500"/>
          </a:bodyPr>
          <a:lstStyle/>
          <a:p>
            <a:r>
              <a:rPr lang="en-US" dirty="0"/>
              <a:t>Outside activities</a:t>
            </a:r>
          </a:p>
          <a:p>
            <a:pPr lvl="1"/>
            <a:r>
              <a:rPr lang="en-US" dirty="0"/>
              <a:t>Recess, physical education, </a:t>
            </a:r>
            <a:br>
              <a:rPr lang="en-US" dirty="0"/>
            </a:br>
            <a:r>
              <a:rPr lang="en-US" dirty="0"/>
              <a:t>field days</a:t>
            </a:r>
          </a:p>
          <a:p>
            <a:r>
              <a:rPr lang="en-US" dirty="0"/>
              <a:t>Before and after school hours </a:t>
            </a:r>
          </a:p>
          <a:p>
            <a:pPr lvl="1"/>
            <a:r>
              <a:rPr lang="en-US" dirty="0"/>
              <a:t>School bus transportation, gathering places before/after school</a:t>
            </a:r>
          </a:p>
          <a:p>
            <a:r>
              <a:rPr lang="en-US" dirty="0"/>
              <a:t>Other than school days</a:t>
            </a:r>
          </a:p>
          <a:p>
            <a:pPr lvl="1"/>
            <a:r>
              <a:rPr lang="en-US" dirty="0"/>
              <a:t>Athletic programs, club meetings, dances, weekend sporting events</a:t>
            </a:r>
          </a:p>
          <a:p>
            <a:r>
              <a:rPr lang="en-US" dirty="0"/>
              <a:t>Field trips</a:t>
            </a:r>
          </a:p>
          <a:p>
            <a:pPr marL="457200" lvl="1" indent="0">
              <a:buNone/>
            </a:pPr>
            <a:endParaRPr lang="en-US" dirty="0"/>
          </a:p>
          <a:p>
            <a:endParaRPr lang="en-US" dirty="0"/>
          </a:p>
        </p:txBody>
      </p:sp>
      <p:sp>
        <p:nvSpPr>
          <p:cNvPr id="4" name="Rectangle 3">
            <a:extLst>
              <a:ext uri="{FF2B5EF4-FFF2-40B4-BE49-F238E27FC236}">
                <a16:creationId xmlns:a16="http://schemas.microsoft.com/office/drawing/2014/main" id="{93843AE5-D831-A112-2990-6DAE4495003F}"/>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10" name="Picture 9" descr="A building with trees and a basketball court.">
            <a:extLst>
              <a:ext uri="{FF2B5EF4-FFF2-40B4-BE49-F238E27FC236}">
                <a16:creationId xmlns:a16="http://schemas.microsoft.com/office/drawing/2014/main" id="{D2A28A1F-0DDC-EE8B-D573-33D635D222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056" y="1134260"/>
            <a:ext cx="4029913" cy="2391737"/>
          </a:xfrm>
          <a:prstGeom prst="rect">
            <a:avLst/>
          </a:prstGeom>
        </p:spPr>
      </p:pic>
      <p:pic>
        <p:nvPicPr>
          <p:cNvPr id="6" name="Picture 5" descr="A group of different rooms.">
            <a:extLst>
              <a:ext uri="{FF2B5EF4-FFF2-40B4-BE49-F238E27FC236}">
                <a16:creationId xmlns:a16="http://schemas.microsoft.com/office/drawing/2014/main" id="{84397A6D-1276-D816-F0CD-F27674E5CD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7353" y="3525997"/>
            <a:ext cx="5801755" cy="3055373"/>
          </a:xfrm>
          <a:prstGeom prst="rect">
            <a:avLst/>
          </a:prstGeom>
        </p:spPr>
      </p:pic>
    </p:spTree>
    <p:extLst>
      <p:ext uri="{BB962C8B-B14F-4D97-AF65-F5344CB8AC3E}">
        <p14:creationId xmlns:p14="http://schemas.microsoft.com/office/powerpoint/2010/main" val="494438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23DCC-3C54-D0B9-8EC1-F39A3F5612DF}"/>
              </a:ext>
            </a:extLst>
          </p:cNvPr>
          <p:cNvSpPr>
            <a:spLocks noGrp="1"/>
          </p:cNvSpPr>
          <p:nvPr>
            <p:ph type="title"/>
          </p:nvPr>
        </p:nvSpPr>
        <p:spPr>
          <a:xfrm>
            <a:off x="4954027" y="191484"/>
            <a:ext cx="7111781" cy="708157"/>
          </a:xfrm>
        </p:spPr>
        <p:txBody>
          <a:bodyPr>
            <a:normAutofit/>
          </a:bodyPr>
          <a:lstStyle/>
          <a:p>
            <a:r>
              <a:rPr lang="en-US" sz="4400" b="1" dirty="0"/>
              <a:t>COURSE OBJECTIVES</a:t>
            </a:r>
          </a:p>
        </p:txBody>
      </p:sp>
      <p:sp>
        <p:nvSpPr>
          <p:cNvPr id="3" name="Content Placeholder 2">
            <a:extLst>
              <a:ext uri="{FF2B5EF4-FFF2-40B4-BE49-F238E27FC236}">
                <a16:creationId xmlns:a16="http://schemas.microsoft.com/office/drawing/2014/main" id="{3EB6A835-9885-1019-2203-A1B15DFAB59E}"/>
              </a:ext>
            </a:extLst>
          </p:cNvPr>
          <p:cNvSpPr>
            <a:spLocks noGrp="1"/>
          </p:cNvSpPr>
          <p:nvPr>
            <p:ph idx="1"/>
          </p:nvPr>
        </p:nvSpPr>
        <p:spPr>
          <a:xfrm>
            <a:off x="179594" y="1068758"/>
            <a:ext cx="3608635" cy="860683"/>
          </a:xfrm>
        </p:spPr>
        <p:txBody>
          <a:bodyPr vert="horz" lIns="91440" tIns="45720" rIns="91440" bIns="45720" rtlCol="0" anchor="t">
            <a:normAutofit/>
          </a:bodyPr>
          <a:lstStyle/>
          <a:p>
            <a:pPr marL="0" indent="0">
              <a:buNone/>
            </a:pPr>
            <a:r>
              <a:rPr lang="en-US" dirty="0">
                <a:latin typeface="Arial"/>
                <a:cs typeface="Arial"/>
              </a:rPr>
              <a:t>This training will do the following:</a:t>
            </a:r>
          </a:p>
          <a:p>
            <a:pPr marL="0" indent="0">
              <a:buNone/>
            </a:pPr>
            <a:endParaRPr lang="en-US" dirty="0"/>
          </a:p>
        </p:txBody>
      </p:sp>
      <p:sp>
        <p:nvSpPr>
          <p:cNvPr id="4" name="Rectangle 3">
            <a:extLst>
              <a:ext uri="{FF2B5EF4-FFF2-40B4-BE49-F238E27FC236}">
                <a16:creationId xmlns:a16="http://schemas.microsoft.com/office/drawing/2014/main" id="{FE850D36-4864-B94F-A0E5-47CC477F5057}"/>
              </a:ext>
              <a:ext uri="{C183D7F6-B498-43B3-948B-1728B52AA6E4}">
                <adec:decorative xmlns:adec="http://schemas.microsoft.com/office/drawing/2017/decorative" val="1"/>
              </a:ext>
            </a:extLst>
          </p:cNvPr>
          <p:cNvSpPr>
            <a:spLocks/>
          </p:cNvSpPr>
          <p:nvPr/>
        </p:nvSpPr>
        <p:spPr bwMode="auto">
          <a:xfrm>
            <a:off x="4954027" y="946992"/>
            <a:ext cx="7237973" cy="115689"/>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
        <p:nvSpPr>
          <p:cNvPr id="5" name="Freeform: Shape 1">
            <a:extLst>
              <a:ext uri="{FF2B5EF4-FFF2-40B4-BE49-F238E27FC236}">
                <a16:creationId xmlns:a16="http://schemas.microsoft.com/office/drawing/2014/main" id="{5F4C71E4-09CB-61EA-4BBA-11CAA5D91A02}"/>
              </a:ext>
            </a:extLst>
          </p:cNvPr>
          <p:cNvSpPr/>
          <p:nvPr/>
        </p:nvSpPr>
        <p:spPr>
          <a:xfrm>
            <a:off x="4339164" y="1420140"/>
            <a:ext cx="7339413" cy="1152128"/>
          </a:xfrm>
          <a:custGeom>
            <a:avLst/>
            <a:gdLst>
              <a:gd name="connsiteX0" fmla="*/ 0 w 9318171"/>
              <a:gd name="connsiteY0" fmla="*/ 212164 h 1272960"/>
              <a:gd name="connsiteX1" fmla="*/ 212164 w 9318171"/>
              <a:gd name="connsiteY1" fmla="*/ 0 h 1272960"/>
              <a:gd name="connsiteX2" fmla="*/ 9106007 w 9318171"/>
              <a:gd name="connsiteY2" fmla="*/ 0 h 1272960"/>
              <a:gd name="connsiteX3" fmla="*/ 9318171 w 9318171"/>
              <a:gd name="connsiteY3" fmla="*/ 212164 h 1272960"/>
              <a:gd name="connsiteX4" fmla="*/ 9318171 w 9318171"/>
              <a:gd name="connsiteY4" fmla="*/ 1060796 h 1272960"/>
              <a:gd name="connsiteX5" fmla="*/ 9106007 w 9318171"/>
              <a:gd name="connsiteY5" fmla="*/ 1272960 h 1272960"/>
              <a:gd name="connsiteX6" fmla="*/ 212164 w 9318171"/>
              <a:gd name="connsiteY6" fmla="*/ 1272960 h 1272960"/>
              <a:gd name="connsiteX7" fmla="*/ 0 w 9318171"/>
              <a:gd name="connsiteY7" fmla="*/ 1060796 h 1272960"/>
              <a:gd name="connsiteX8" fmla="*/ 0 w 9318171"/>
              <a:gd name="connsiteY8" fmla="*/ 212164 h 127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8171" h="1272960">
                <a:moveTo>
                  <a:pt x="0" y="212164"/>
                </a:moveTo>
                <a:cubicBezTo>
                  <a:pt x="0" y="94989"/>
                  <a:pt x="94989" y="0"/>
                  <a:pt x="212164" y="0"/>
                </a:cubicBezTo>
                <a:lnTo>
                  <a:pt x="9106007" y="0"/>
                </a:lnTo>
                <a:cubicBezTo>
                  <a:pt x="9223182" y="0"/>
                  <a:pt x="9318171" y="94989"/>
                  <a:pt x="9318171" y="212164"/>
                </a:cubicBezTo>
                <a:lnTo>
                  <a:pt x="9318171" y="1060796"/>
                </a:lnTo>
                <a:cubicBezTo>
                  <a:pt x="9318171" y="1177971"/>
                  <a:pt x="9223182" y="1272960"/>
                  <a:pt x="9106007" y="1272960"/>
                </a:cubicBezTo>
                <a:lnTo>
                  <a:pt x="212164" y="1272960"/>
                </a:lnTo>
                <a:cubicBezTo>
                  <a:pt x="94989" y="1272960"/>
                  <a:pt x="0" y="1177971"/>
                  <a:pt x="0" y="1060796"/>
                </a:cubicBezTo>
                <a:lnTo>
                  <a:pt x="0" y="212164"/>
                </a:lnTo>
                <a:close/>
              </a:path>
            </a:pathLst>
          </a:custGeom>
          <a:solidFill>
            <a:srgbClr val="85952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061" tIns="184061" rIns="184061" bIns="184061" numCol="1" spcCol="1270" anchor="ctr" anchorCtr="0">
            <a:noAutofit/>
          </a:bodyPr>
          <a:lstStyle/>
          <a:p>
            <a:r>
              <a:rPr lang="en-US" sz="2400" dirty="0">
                <a:latin typeface="Arial" panose="020B0604020202020204" pitchFamily="34" charset="0"/>
                <a:cs typeface="Arial" panose="020B0604020202020204" pitchFamily="34" charset="0"/>
              </a:rPr>
              <a:t>Outline the importance of leadership support</a:t>
            </a:r>
          </a:p>
        </p:txBody>
      </p:sp>
      <p:sp>
        <p:nvSpPr>
          <p:cNvPr id="6" name="Freeform: Shape 2">
            <a:extLst>
              <a:ext uri="{FF2B5EF4-FFF2-40B4-BE49-F238E27FC236}">
                <a16:creationId xmlns:a16="http://schemas.microsoft.com/office/drawing/2014/main" id="{F2372B1B-E780-FEFA-E444-BB16B42F7944}"/>
              </a:ext>
            </a:extLst>
          </p:cNvPr>
          <p:cNvSpPr/>
          <p:nvPr/>
        </p:nvSpPr>
        <p:spPr>
          <a:xfrm>
            <a:off x="4339164" y="2699693"/>
            <a:ext cx="7339413" cy="1152128"/>
          </a:xfrm>
          <a:custGeom>
            <a:avLst/>
            <a:gdLst>
              <a:gd name="connsiteX0" fmla="*/ 0 w 9318171"/>
              <a:gd name="connsiteY0" fmla="*/ 212164 h 1272960"/>
              <a:gd name="connsiteX1" fmla="*/ 212164 w 9318171"/>
              <a:gd name="connsiteY1" fmla="*/ 0 h 1272960"/>
              <a:gd name="connsiteX2" fmla="*/ 9106007 w 9318171"/>
              <a:gd name="connsiteY2" fmla="*/ 0 h 1272960"/>
              <a:gd name="connsiteX3" fmla="*/ 9318171 w 9318171"/>
              <a:gd name="connsiteY3" fmla="*/ 212164 h 1272960"/>
              <a:gd name="connsiteX4" fmla="*/ 9318171 w 9318171"/>
              <a:gd name="connsiteY4" fmla="*/ 1060796 h 1272960"/>
              <a:gd name="connsiteX5" fmla="*/ 9106007 w 9318171"/>
              <a:gd name="connsiteY5" fmla="*/ 1272960 h 1272960"/>
              <a:gd name="connsiteX6" fmla="*/ 212164 w 9318171"/>
              <a:gd name="connsiteY6" fmla="*/ 1272960 h 1272960"/>
              <a:gd name="connsiteX7" fmla="*/ 0 w 9318171"/>
              <a:gd name="connsiteY7" fmla="*/ 1060796 h 1272960"/>
              <a:gd name="connsiteX8" fmla="*/ 0 w 9318171"/>
              <a:gd name="connsiteY8" fmla="*/ 212164 h 127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8171" h="1272960">
                <a:moveTo>
                  <a:pt x="0" y="212164"/>
                </a:moveTo>
                <a:cubicBezTo>
                  <a:pt x="0" y="94989"/>
                  <a:pt x="94989" y="0"/>
                  <a:pt x="212164" y="0"/>
                </a:cubicBezTo>
                <a:lnTo>
                  <a:pt x="9106007" y="0"/>
                </a:lnTo>
                <a:cubicBezTo>
                  <a:pt x="9223182" y="0"/>
                  <a:pt x="9318171" y="94989"/>
                  <a:pt x="9318171" y="212164"/>
                </a:cubicBezTo>
                <a:lnTo>
                  <a:pt x="9318171" y="1060796"/>
                </a:lnTo>
                <a:cubicBezTo>
                  <a:pt x="9318171" y="1177971"/>
                  <a:pt x="9223182" y="1272960"/>
                  <a:pt x="9106007" y="1272960"/>
                </a:cubicBezTo>
                <a:lnTo>
                  <a:pt x="212164" y="1272960"/>
                </a:lnTo>
                <a:cubicBezTo>
                  <a:pt x="94989" y="1272960"/>
                  <a:pt x="0" y="1177971"/>
                  <a:pt x="0" y="1060796"/>
                </a:cubicBezTo>
                <a:lnTo>
                  <a:pt x="0" y="212164"/>
                </a:lnTo>
                <a:close/>
              </a:path>
            </a:pathLst>
          </a:custGeom>
          <a:solidFill>
            <a:srgbClr val="4D4D4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061" tIns="184061" rIns="184061" bIns="184061" numCol="1" spcCol="1270" anchor="ctr" anchorCtr="0">
            <a:noAutofit/>
          </a:bodyPr>
          <a:lstStyle/>
          <a:p>
            <a:r>
              <a:rPr lang="en-US" sz="2400" dirty="0">
                <a:latin typeface="Arial" panose="020B0604020202020204" pitchFamily="34" charset="0"/>
                <a:cs typeface="Arial" panose="020B0604020202020204" pitchFamily="34" charset="0"/>
              </a:rPr>
              <a:t>Underscore the purpose for building a team</a:t>
            </a:r>
          </a:p>
        </p:txBody>
      </p:sp>
      <p:sp>
        <p:nvSpPr>
          <p:cNvPr id="7" name="Freeform: Shape 3">
            <a:extLst>
              <a:ext uri="{FF2B5EF4-FFF2-40B4-BE49-F238E27FC236}">
                <a16:creationId xmlns:a16="http://schemas.microsoft.com/office/drawing/2014/main" id="{FCCA47BF-AFE2-07ED-57D2-412D0CB878CB}"/>
              </a:ext>
            </a:extLst>
          </p:cNvPr>
          <p:cNvSpPr/>
          <p:nvPr/>
        </p:nvSpPr>
        <p:spPr>
          <a:xfrm>
            <a:off x="4339164" y="3979246"/>
            <a:ext cx="7339413" cy="1327648"/>
          </a:xfrm>
          <a:custGeom>
            <a:avLst/>
            <a:gdLst>
              <a:gd name="connsiteX0" fmla="*/ 0 w 9318171"/>
              <a:gd name="connsiteY0" fmla="*/ 212164 h 1272960"/>
              <a:gd name="connsiteX1" fmla="*/ 212164 w 9318171"/>
              <a:gd name="connsiteY1" fmla="*/ 0 h 1272960"/>
              <a:gd name="connsiteX2" fmla="*/ 9106007 w 9318171"/>
              <a:gd name="connsiteY2" fmla="*/ 0 h 1272960"/>
              <a:gd name="connsiteX3" fmla="*/ 9318171 w 9318171"/>
              <a:gd name="connsiteY3" fmla="*/ 212164 h 1272960"/>
              <a:gd name="connsiteX4" fmla="*/ 9318171 w 9318171"/>
              <a:gd name="connsiteY4" fmla="*/ 1060796 h 1272960"/>
              <a:gd name="connsiteX5" fmla="*/ 9106007 w 9318171"/>
              <a:gd name="connsiteY5" fmla="*/ 1272960 h 1272960"/>
              <a:gd name="connsiteX6" fmla="*/ 212164 w 9318171"/>
              <a:gd name="connsiteY6" fmla="*/ 1272960 h 1272960"/>
              <a:gd name="connsiteX7" fmla="*/ 0 w 9318171"/>
              <a:gd name="connsiteY7" fmla="*/ 1060796 h 1272960"/>
              <a:gd name="connsiteX8" fmla="*/ 0 w 9318171"/>
              <a:gd name="connsiteY8" fmla="*/ 212164 h 127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8171" h="1272960">
                <a:moveTo>
                  <a:pt x="0" y="212164"/>
                </a:moveTo>
                <a:cubicBezTo>
                  <a:pt x="0" y="94989"/>
                  <a:pt x="94989" y="0"/>
                  <a:pt x="212164" y="0"/>
                </a:cubicBezTo>
                <a:lnTo>
                  <a:pt x="9106007" y="0"/>
                </a:lnTo>
                <a:cubicBezTo>
                  <a:pt x="9223182" y="0"/>
                  <a:pt x="9318171" y="94989"/>
                  <a:pt x="9318171" y="212164"/>
                </a:cubicBezTo>
                <a:lnTo>
                  <a:pt x="9318171" y="1060796"/>
                </a:lnTo>
                <a:cubicBezTo>
                  <a:pt x="9318171" y="1177971"/>
                  <a:pt x="9223182" y="1272960"/>
                  <a:pt x="9106007" y="1272960"/>
                </a:cubicBezTo>
                <a:lnTo>
                  <a:pt x="212164" y="1272960"/>
                </a:lnTo>
                <a:cubicBezTo>
                  <a:pt x="94989" y="1272960"/>
                  <a:pt x="0" y="1177971"/>
                  <a:pt x="0" y="1060796"/>
                </a:cubicBezTo>
                <a:lnTo>
                  <a:pt x="0" y="212164"/>
                </a:lnTo>
                <a:close/>
              </a:path>
            </a:pathLst>
          </a:custGeom>
          <a:solidFill>
            <a:srgbClr val="0172B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061" tIns="184061" rIns="184061" bIns="184061" numCol="1" spcCol="1270" anchor="ctr" anchorCtr="0">
            <a:noAutofit/>
          </a:bodyPr>
          <a:lstStyle/>
          <a:p>
            <a:r>
              <a:rPr lang="en-US" sz="2400" dirty="0">
                <a:latin typeface="Arial" panose="020B0604020202020204" pitchFamily="34" charset="0"/>
                <a:cs typeface="Arial" panose="020B0604020202020204" pitchFamily="34" charset="0"/>
              </a:rPr>
              <a:t>Guide the selection of planning team members</a:t>
            </a:r>
          </a:p>
        </p:txBody>
      </p:sp>
      <p:sp>
        <p:nvSpPr>
          <p:cNvPr id="8" name="Freeform: Shape 6">
            <a:extLst>
              <a:ext uri="{FF2B5EF4-FFF2-40B4-BE49-F238E27FC236}">
                <a16:creationId xmlns:a16="http://schemas.microsoft.com/office/drawing/2014/main" id="{99D1108D-5DD8-1DED-0244-F4259A96D609}"/>
              </a:ext>
            </a:extLst>
          </p:cNvPr>
          <p:cNvSpPr/>
          <p:nvPr/>
        </p:nvSpPr>
        <p:spPr>
          <a:xfrm>
            <a:off x="4339164" y="5434319"/>
            <a:ext cx="7339413" cy="1000054"/>
          </a:xfrm>
          <a:custGeom>
            <a:avLst/>
            <a:gdLst>
              <a:gd name="connsiteX0" fmla="*/ 0 w 9318171"/>
              <a:gd name="connsiteY0" fmla="*/ 212164 h 1272960"/>
              <a:gd name="connsiteX1" fmla="*/ 212164 w 9318171"/>
              <a:gd name="connsiteY1" fmla="*/ 0 h 1272960"/>
              <a:gd name="connsiteX2" fmla="*/ 9106007 w 9318171"/>
              <a:gd name="connsiteY2" fmla="*/ 0 h 1272960"/>
              <a:gd name="connsiteX3" fmla="*/ 9318171 w 9318171"/>
              <a:gd name="connsiteY3" fmla="*/ 212164 h 1272960"/>
              <a:gd name="connsiteX4" fmla="*/ 9318171 w 9318171"/>
              <a:gd name="connsiteY4" fmla="*/ 1060796 h 1272960"/>
              <a:gd name="connsiteX5" fmla="*/ 9106007 w 9318171"/>
              <a:gd name="connsiteY5" fmla="*/ 1272960 h 1272960"/>
              <a:gd name="connsiteX6" fmla="*/ 212164 w 9318171"/>
              <a:gd name="connsiteY6" fmla="*/ 1272960 h 1272960"/>
              <a:gd name="connsiteX7" fmla="*/ 0 w 9318171"/>
              <a:gd name="connsiteY7" fmla="*/ 1060796 h 1272960"/>
              <a:gd name="connsiteX8" fmla="*/ 0 w 9318171"/>
              <a:gd name="connsiteY8" fmla="*/ 212164 h 127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18171" h="1272960">
                <a:moveTo>
                  <a:pt x="0" y="212164"/>
                </a:moveTo>
                <a:cubicBezTo>
                  <a:pt x="0" y="94989"/>
                  <a:pt x="94989" y="0"/>
                  <a:pt x="212164" y="0"/>
                </a:cubicBezTo>
                <a:lnTo>
                  <a:pt x="9106007" y="0"/>
                </a:lnTo>
                <a:cubicBezTo>
                  <a:pt x="9223182" y="0"/>
                  <a:pt x="9318171" y="94989"/>
                  <a:pt x="9318171" y="212164"/>
                </a:cubicBezTo>
                <a:lnTo>
                  <a:pt x="9318171" y="1060796"/>
                </a:lnTo>
                <a:cubicBezTo>
                  <a:pt x="9318171" y="1177971"/>
                  <a:pt x="9223182" y="1272960"/>
                  <a:pt x="9106007" y="1272960"/>
                </a:cubicBezTo>
                <a:lnTo>
                  <a:pt x="212164" y="1272960"/>
                </a:lnTo>
                <a:cubicBezTo>
                  <a:pt x="94989" y="1272960"/>
                  <a:pt x="0" y="1177971"/>
                  <a:pt x="0" y="1060796"/>
                </a:cubicBezTo>
                <a:lnTo>
                  <a:pt x="0" y="212164"/>
                </a:lnTo>
                <a:close/>
              </a:path>
            </a:pathLst>
          </a:custGeom>
          <a:solidFill>
            <a:srgbClr val="8CD3FE"/>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061" tIns="184061" rIns="184061" bIns="184061" numCol="1" spcCol="1270" anchor="ctr" anchorCtr="0">
            <a:noAutofit/>
          </a:bodyPr>
          <a:lstStyle/>
          <a:p>
            <a:r>
              <a:rPr lang="en-US" sz="2400" dirty="0">
                <a:solidFill>
                  <a:schemeClr val="tx1"/>
                </a:solidFill>
                <a:latin typeface="Arial" panose="020B0604020202020204" pitchFamily="34" charset="0"/>
                <a:cs typeface="Arial" panose="020B0604020202020204" pitchFamily="34" charset="0"/>
              </a:rPr>
              <a:t>Delineate the initial and ongoing planning process</a:t>
            </a:r>
          </a:p>
        </p:txBody>
      </p:sp>
      <p:pic>
        <p:nvPicPr>
          <p:cNvPr id="14" name="Picture 13" descr="A group of people sitting around a table">
            <a:extLst>
              <a:ext uri="{FF2B5EF4-FFF2-40B4-BE49-F238E27FC236}">
                <a16:creationId xmlns:a16="http://schemas.microsoft.com/office/drawing/2014/main" id="{590CE418-F098-F60E-2B20-0EF0E3E41627}"/>
              </a:ext>
            </a:extLst>
          </p:cNvPr>
          <p:cNvPicPr>
            <a:picLocks noChangeAspect="1"/>
          </p:cNvPicPr>
          <p:nvPr/>
        </p:nvPicPr>
        <p:blipFill rotWithShape="1">
          <a:blip r:embed="rId3">
            <a:extLst>
              <a:ext uri="{28A0092B-C50C-407E-A947-70E740481C1C}">
                <a14:useLocalDpi xmlns:a14="http://schemas.microsoft.com/office/drawing/2010/main" val="0"/>
              </a:ext>
            </a:extLst>
          </a:blip>
          <a:srcRect l="17348" r="3710"/>
          <a:stretch/>
        </p:blipFill>
        <p:spPr>
          <a:xfrm>
            <a:off x="179594" y="1930400"/>
            <a:ext cx="4005943" cy="4695371"/>
          </a:xfrm>
          <a:prstGeom prst="rect">
            <a:avLst/>
          </a:prstGeom>
        </p:spPr>
      </p:pic>
    </p:spTree>
    <p:extLst>
      <p:ext uri="{BB962C8B-B14F-4D97-AF65-F5344CB8AC3E}">
        <p14:creationId xmlns:p14="http://schemas.microsoft.com/office/powerpoint/2010/main" val="109574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446027" y="25391"/>
            <a:ext cx="7441173" cy="893379"/>
          </a:xfrm>
        </p:spPr>
        <p:txBody>
          <a:bodyPr>
            <a:normAutofit fontScale="90000"/>
          </a:bodyPr>
          <a:lstStyle/>
          <a:p>
            <a:pPr eaLnBrk="1" hangingPunct="1"/>
            <a:r>
              <a:rPr lang="en-US" altLang="en-US" dirty="0"/>
              <a:t>STEPS IN THE PLANNING PROCESS </a:t>
            </a:r>
          </a:p>
        </p:txBody>
      </p:sp>
      <p:pic>
        <p:nvPicPr>
          <p:cNvPr id="4" name="Picture 2" descr="The 6 Step Planning Process"/>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777272" y="1370274"/>
            <a:ext cx="10625412" cy="502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07E74A1B-B35D-24AC-FF7F-3D8EAC60EB55}"/>
              </a:ext>
              <a:ext uri="{C183D7F6-B498-43B3-948B-1728B52AA6E4}">
                <adec:decorative xmlns:adec="http://schemas.microsoft.com/office/drawing/2017/decorative" val="1"/>
              </a:ext>
            </a:extLst>
          </p:cNvPr>
          <p:cNvSpPr>
            <a:spLocks/>
          </p:cNvSpPr>
          <p:nvPr/>
        </p:nvSpPr>
        <p:spPr bwMode="auto">
          <a:xfrm>
            <a:off x="4446027" y="910070"/>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4045736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title" idx="4294967295"/>
          </p:nvPr>
        </p:nvSpPr>
        <p:spPr>
          <a:xfrm>
            <a:off x="1981200" y="3390900"/>
            <a:ext cx="8229600" cy="34639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most comprehensive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and effective school EOP</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is developed by a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6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PLANNING TEAM.</a:t>
            </a:r>
          </a:p>
        </p:txBody>
      </p:sp>
      <p:pic>
        <p:nvPicPr>
          <p:cNvPr id="8" name="Picture 2" descr="Step 1: Form a Collaborative Planning Te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50"/>
          <a:stretch/>
        </p:blipFill>
        <p:spPr bwMode="auto">
          <a:xfrm>
            <a:off x="1361272" y="1349829"/>
            <a:ext cx="10587896" cy="14544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Oval 9">
            <a:extLst>
              <a:ext uri="{C183D7F6-B498-43B3-948B-1728B52AA6E4}">
                <adec:decorative xmlns:adec="http://schemas.microsoft.com/office/drawing/2017/decorative" val="1"/>
              </a:ext>
            </a:extLst>
          </p:cNvPr>
          <p:cNvSpPr/>
          <p:nvPr/>
        </p:nvSpPr>
        <p:spPr>
          <a:xfrm flipH="1" flipV="1">
            <a:off x="1150255" y="1000735"/>
            <a:ext cx="1964501" cy="2131839"/>
          </a:xfrm>
          <a:prstGeom prst="ellipse">
            <a:avLst/>
          </a:prstGeom>
          <a:noFill/>
          <a:ln w="38100" cap="flat" cmpd="sng" algn="ctr">
            <a:solidFill>
              <a:srgbClr val="FF0000"/>
            </a:solidFill>
            <a:prstDash val="solid"/>
          </a:ln>
          <a:effectLst/>
        </p:spPr>
        <p:txBody>
          <a:bodyPr anchor="ctr"/>
          <a:lstStyle/>
          <a:p>
            <a:pPr algn="ctr">
              <a:defRPr/>
            </a:pPr>
            <a:endParaRPr lang="en-US" kern="0" dirty="0">
              <a:solidFill>
                <a:prstClr val="white"/>
              </a:solidFill>
            </a:endParaRPr>
          </a:p>
        </p:txBody>
      </p:sp>
    </p:spTree>
    <p:extLst>
      <p:ext uri="{BB962C8B-B14F-4D97-AF65-F5344CB8AC3E}">
        <p14:creationId xmlns:p14="http://schemas.microsoft.com/office/powerpoint/2010/main" val="413145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E62BC-E778-3650-C910-902FC968CFC3}"/>
              </a:ext>
            </a:extLst>
          </p:cNvPr>
          <p:cNvSpPr>
            <a:spLocks noGrp="1"/>
          </p:cNvSpPr>
          <p:nvPr>
            <p:ph type="title"/>
          </p:nvPr>
        </p:nvSpPr>
        <p:spPr>
          <a:xfrm>
            <a:off x="5217884" y="-152538"/>
            <a:ext cx="6974116" cy="1320800"/>
          </a:xfrm>
        </p:spPr>
        <p:txBody>
          <a:bodyPr>
            <a:normAutofit/>
          </a:bodyPr>
          <a:lstStyle/>
          <a:p>
            <a:r>
              <a:rPr lang="en-US" dirty="0"/>
              <a:t>STEP 1: Form a Collaborative Planning Team</a:t>
            </a:r>
          </a:p>
        </p:txBody>
      </p:sp>
      <p:sp>
        <p:nvSpPr>
          <p:cNvPr id="3" name="Content Placeholder 2">
            <a:extLst>
              <a:ext uri="{FF2B5EF4-FFF2-40B4-BE49-F238E27FC236}">
                <a16:creationId xmlns:a16="http://schemas.microsoft.com/office/drawing/2014/main" id="{F66ECDAB-AF78-A06F-E791-12915E26BFF3}"/>
              </a:ext>
            </a:extLst>
          </p:cNvPr>
          <p:cNvSpPr>
            <a:spLocks noGrp="1"/>
          </p:cNvSpPr>
          <p:nvPr>
            <p:ph idx="1"/>
          </p:nvPr>
        </p:nvSpPr>
        <p:spPr>
          <a:xfrm>
            <a:off x="529772" y="1892067"/>
            <a:ext cx="4419600" cy="4199418"/>
          </a:xfrm>
        </p:spPr>
        <p:txBody>
          <a:bodyPr vert="horz" lIns="91440" tIns="45720" rIns="91440" bIns="45720" rtlCol="0" anchor="t">
            <a:normAutofit/>
          </a:bodyPr>
          <a:lstStyle/>
          <a:p>
            <a:pPr marL="514350" indent="-514350">
              <a:buFont typeface="+mj-lt"/>
              <a:buAutoNum type="arabicPeriod"/>
            </a:pPr>
            <a:r>
              <a:rPr lang="en-US" dirty="0"/>
              <a:t>Identify Core Planning Team – </a:t>
            </a:r>
            <a:r>
              <a:rPr lang="en-US" b="1" dirty="0"/>
              <a:t>DONE</a:t>
            </a:r>
          </a:p>
          <a:p>
            <a:pPr marL="514350" indent="-514350">
              <a:buFont typeface="+mj-lt"/>
              <a:buAutoNum type="arabicPeriod"/>
            </a:pPr>
            <a:r>
              <a:rPr lang="en-US" dirty="0"/>
              <a:t>Form a Common Framework</a:t>
            </a:r>
          </a:p>
          <a:p>
            <a:pPr marL="514350" indent="-514350">
              <a:buFont typeface="+mj-lt"/>
              <a:buAutoNum type="arabicPeriod"/>
            </a:pPr>
            <a:r>
              <a:rPr lang="en-US" dirty="0">
                <a:latin typeface="Arial"/>
                <a:cs typeface="Arial"/>
              </a:rPr>
              <a:t>Define and Assign Roles and Responsibilities</a:t>
            </a:r>
          </a:p>
          <a:p>
            <a:pPr marL="514350" indent="-514350">
              <a:buFont typeface="+mj-lt"/>
              <a:buAutoNum type="arabicPeriod"/>
            </a:pPr>
            <a:r>
              <a:rPr lang="en-US" dirty="0">
                <a:latin typeface="Arial"/>
                <a:cs typeface="Arial"/>
              </a:rPr>
              <a:t>Determine a Regular Schedule of Meetings</a:t>
            </a:r>
          </a:p>
        </p:txBody>
      </p:sp>
      <p:sp>
        <p:nvSpPr>
          <p:cNvPr id="5" name="Rectangle 4">
            <a:extLst>
              <a:ext uri="{FF2B5EF4-FFF2-40B4-BE49-F238E27FC236}">
                <a16:creationId xmlns:a16="http://schemas.microsoft.com/office/drawing/2014/main" id="{6788DB49-A658-D410-5CEE-967648CC1808}"/>
              </a:ext>
              <a:ext uri="{C183D7F6-B498-43B3-948B-1728B52AA6E4}">
                <adec:decorative xmlns:adec="http://schemas.microsoft.com/office/drawing/2017/decorative" val="1"/>
              </a:ext>
            </a:extLst>
          </p:cNvPr>
          <p:cNvSpPr>
            <a:spLocks/>
          </p:cNvSpPr>
          <p:nvPr/>
        </p:nvSpPr>
        <p:spPr bwMode="auto">
          <a:xfrm>
            <a:off x="5294085" y="1153748"/>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 group of people holding up puzzle pieces.">
            <a:extLst>
              <a:ext uri="{FF2B5EF4-FFF2-40B4-BE49-F238E27FC236}">
                <a16:creationId xmlns:a16="http://schemas.microsoft.com/office/drawing/2014/main" id="{3DFB457A-F39E-7B10-3096-A7D68E5508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884" y="1882205"/>
            <a:ext cx="6248400" cy="3860800"/>
          </a:xfrm>
          <a:prstGeom prst="rect">
            <a:avLst/>
          </a:prstGeom>
        </p:spPr>
      </p:pic>
    </p:spTree>
    <p:extLst>
      <p:ext uri="{BB962C8B-B14F-4D97-AF65-F5344CB8AC3E}">
        <p14:creationId xmlns:p14="http://schemas.microsoft.com/office/powerpoint/2010/main" val="662562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A0B6B-D261-9DAE-906C-7FEB9105409E}"/>
              </a:ext>
            </a:extLst>
          </p:cNvPr>
          <p:cNvSpPr>
            <a:spLocks noGrp="1"/>
          </p:cNvSpPr>
          <p:nvPr>
            <p:ph type="title"/>
          </p:nvPr>
        </p:nvSpPr>
        <p:spPr>
          <a:xfrm>
            <a:off x="4446027" y="326958"/>
            <a:ext cx="8484408" cy="708157"/>
          </a:xfrm>
        </p:spPr>
        <p:txBody>
          <a:bodyPr/>
          <a:lstStyle/>
          <a:p>
            <a:r>
              <a:rPr lang="en-US" dirty="0"/>
              <a:t>FORM A COMMON FRAMEWORK</a:t>
            </a:r>
          </a:p>
        </p:txBody>
      </p:sp>
      <p:sp>
        <p:nvSpPr>
          <p:cNvPr id="3" name="Content Placeholder 2">
            <a:extLst>
              <a:ext uri="{FF2B5EF4-FFF2-40B4-BE49-F238E27FC236}">
                <a16:creationId xmlns:a16="http://schemas.microsoft.com/office/drawing/2014/main" id="{721466A3-8C82-7C16-5C8B-70CA46A7003F}"/>
              </a:ext>
            </a:extLst>
          </p:cNvPr>
          <p:cNvSpPr>
            <a:spLocks noGrp="1"/>
          </p:cNvSpPr>
          <p:nvPr>
            <p:ph idx="1"/>
          </p:nvPr>
        </p:nvSpPr>
        <p:spPr>
          <a:xfrm>
            <a:off x="390978" y="1271668"/>
            <a:ext cx="11410043" cy="4628016"/>
          </a:xfrm>
        </p:spPr>
        <p:txBody>
          <a:bodyPr>
            <a:normAutofit/>
          </a:bodyPr>
          <a:lstStyle/>
          <a:p>
            <a:pPr marL="0" indent="0">
              <a:lnSpc>
                <a:spcPct val="100000"/>
              </a:lnSpc>
              <a:spcBef>
                <a:spcPts val="1200"/>
              </a:spcBef>
              <a:buNone/>
            </a:pPr>
            <a:r>
              <a:rPr lang="en-US" sz="2400" dirty="0"/>
              <a:t>A shared approach facilitates mutual understanding, coordination, and execution management of the emergency strategies as well as works from a common command structure. </a:t>
            </a:r>
          </a:p>
          <a:p>
            <a:pPr marL="0" indent="0">
              <a:lnSpc>
                <a:spcPct val="100000"/>
              </a:lnSpc>
              <a:spcBef>
                <a:spcPts val="1200"/>
              </a:spcBef>
              <a:buNone/>
            </a:pPr>
            <a:r>
              <a:rPr lang="en-US" sz="2400" dirty="0"/>
              <a:t>All team members need to take time to learn each other’s vocabulary, command structure, organizational mission, and culture to facilitate effective planning.</a:t>
            </a:r>
          </a:p>
        </p:txBody>
      </p:sp>
      <p:sp>
        <p:nvSpPr>
          <p:cNvPr id="4" name="Rectangle 3">
            <a:extLst>
              <a:ext uri="{FF2B5EF4-FFF2-40B4-BE49-F238E27FC236}">
                <a16:creationId xmlns:a16="http://schemas.microsoft.com/office/drawing/2014/main" id="{9FAA6958-3E38-F89A-5857-72431A70FEEE}"/>
              </a:ext>
              <a:ext uri="{C183D7F6-B498-43B3-948B-1728B52AA6E4}">
                <adec:decorative xmlns:adec="http://schemas.microsoft.com/office/drawing/2017/decorative" val="1"/>
              </a:ext>
            </a:extLst>
          </p:cNvPr>
          <p:cNvSpPr>
            <a:spLocks/>
          </p:cNvSpPr>
          <p:nvPr/>
        </p:nvSpPr>
        <p:spPr bwMode="auto">
          <a:xfrm>
            <a:off x="4446027" y="1078655"/>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 group of people sitting in a circle.">
            <a:extLst>
              <a:ext uri="{FF2B5EF4-FFF2-40B4-BE49-F238E27FC236}">
                <a16:creationId xmlns:a16="http://schemas.microsoft.com/office/drawing/2014/main" id="{0D1ADCC2-2079-E1B9-329E-681EFDB1A3F2}"/>
              </a:ext>
            </a:extLst>
          </p:cNvPr>
          <p:cNvPicPr>
            <a:picLocks noChangeAspect="1"/>
          </p:cNvPicPr>
          <p:nvPr/>
        </p:nvPicPr>
        <p:blipFill rotWithShape="1">
          <a:blip r:embed="rId3">
            <a:extLst>
              <a:ext uri="{28A0092B-C50C-407E-A947-70E740481C1C}">
                <a14:useLocalDpi xmlns:a14="http://schemas.microsoft.com/office/drawing/2010/main" val="0"/>
              </a:ext>
            </a:extLst>
          </a:blip>
          <a:srcRect t="23986"/>
          <a:stretch/>
        </p:blipFill>
        <p:spPr>
          <a:xfrm>
            <a:off x="2766147" y="3481206"/>
            <a:ext cx="6659705" cy="3376794"/>
          </a:xfrm>
          <a:prstGeom prst="rect">
            <a:avLst/>
          </a:prstGeom>
        </p:spPr>
      </p:pic>
    </p:spTree>
    <p:extLst>
      <p:ext uri="{BB962C8B-B14F-4D97-AF65-F5344CB8AC3E}">
        <p14:creationId xmlns:p14="http://schemas.microsoft.com/office/powerpoint/2010/main" val="4013125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04BFD-1AF1-8776-549F-6184A0ABAC78}"/>
              </a:ext>
            </a:extLst>
          </p:cNvPr>
          <p:cNvSpPr>
            <a:spLocks noGrp="1"/>
          </p:cNvSpPr>
          <p:nvPr>
            <p:ph type="title"/>
          </p:nvPr>
        </p:nvSpPr>
        <p:spPr>
          <a:xfrm>
            <a:off x="5177970" y="446134"/>
            <a:ext cx="7159173" cy="708157"/>
          </a:xfrm>
        </p:spPr>
        <p:txBody>
          <a:bodyPr>
            <a:normAutofit fontScale="90000"/>
          </a:bodyPr>
          <a:lstStyle/>
          <a:p>
            <a:r>
              <a:rPr lang="en-US" dirty="0"/>
              <a:t>DEFINE AND ASSIGN ROLES AND</a:t>
            </a:r>
            <a:br>
              <a:rPr lang="en-US" dirty="0"/>
            </a:br>
            <a:r>
              <a:rPr lang="en-US" dirty="0"/>
              <a:t>RESPONSIBILITIES</a:t>
            </a:r>
          </a:p>
        </p:txBody>
      </p:sp>
      <p:sp>
        <p:nvSpPr>
          <p:cNvPr id="3" name="Content Placeholder 2">
            <a:extLst>
              <a:ext uri="{FF2B5EF4-FFF2-40B4-BE49-F238E27FC236}">
                <a16:creationId xmlns:a16="http://schemas.microsoft.com/office/drawing/2014/main" id="{898512A6-2ED7-2488-79A0-C61D46C070AC}"/>
              </a:ext>
            </a:extLst>
          </p:cNvPr>
          <p:cNvSpPr>
            <a:spLocks noGrp="1"/>
          </p:cNvSpPr>
          <p:nvPr>
            <p:ph idx="1"/>
          </p:nvPr>
        </p:nvSpPr>
        <p:spPr>
          <a:xfrm>
            <a:off x="582706" y="2010835"/>
            <a:ext cx="5001307" cy="4351338"/>
          </a:xfrm>
        </p:spPr>
        <p:txBody>
          <a:bodyPr/>
          <a:lstStyle/>
          <a:p>
            <a:pPr marL="0" indent="0">
              <a:buNone/>
            </a:pPr>
            <a:r>
              <a:rPr lang="en-US" dirty="0"/>
              <a:t>The planning team should take time to define and assign roles and responsibilities for each person involved in the development and refinement of the plan. This will help to facilitate greater coordination among team members.</a:t>
            </a:r>
          </a:p>
        </p:txBody>
      </p:sp>
      <p:sp>
        <p:nvSpPr>
          <p:cNvPr id="4" name="Rectangle 3">
            <a:extLst>
              <a:ext uri="{FF2B5EF4-FFF2-40B4-BE49-F238E27FC236}">
                <a16:creationId xmlns:a16="http://schemas.microsoft.com/office/drawing/2014/main" id="{F3A6A656-8512-BBE5-7681-32EE1ED7AD4C}"/>
              </a:ext>
              <a:ext uri="{C183D7F6-B498-43B3-948B-1728B52AA6E4}">
                <adec:decorative xmlns:adec="http://schemas.microsoft.com/office/drawing/2017/decorative" val="1"/>
              </a:ext>
            </a:extLst>
          </p:cNvPr>
          <p:cNvSpPr>
            <a:spLocks/>
          </p:cNvSpPr>
          <p:nvPr/>
        </p:nvSpPr>
        <p:spPr bwMode="auto">
          <a:xfrm>
            <a:off x="5294085" y="1153748"/>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7" name="Picture 6" descr="A group of people around a table.">
            <a:extLst>
              <a:ext uri="{FF2B5EF4-FFF2-40B4-BE49-F238E27FC236}">
                <a16:creationId xmlns:a16="http://schemas.microsoft.com/office/drawing/2014/main" id="{5BFF510E-BA92-DA04-77FE-7BA921C931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8235" y="1466165"/>
            <a:ext cx="5801059" cy="6058198"/>
          </a:xfrm>
          <a:prstGeom prst="rect">
            <a:avLst/>
          </a:prstGeom>
        </p:spPr>
      </p:pic>
    </p:spTree>
    <p:extLst>
      <p:ext uri="{BB962C8B-B14F-4D97-AF65-F5344CB8AC3E}">
        <p14:creationId xmlns:p14="http://schemas.microsoft.com/office/powerpoint/2010/main" val="1867603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31953-8B03-A68A-CE89-B6C89976EAFE}"/>
              </a:ext>
            </a:extLst>
          </p:cNvPr>
          <p:cNvSpPr>
            <a:spLocks noGrp="1"/>
          </p:cNvSpPr>
          <p:nvPr>
            <p:ph type="title"/>
          </p:nvPr>
        </p:nvSpPr>
        <p:spPr>
          <a:xfrm>
            <a:off x="5723284" y="562249"/>
            <a:ext cx="5801059" cy="708157"/>
          </a:xfrm>
        </p:spPr>
        <p:txBody>
          <a:bodyPr>
            <a:normAutofit fontScale="90000"/>
          </a:bodyPr>
          <a:lstStyle/>
          <a:p>
            <a:r>
              <a:rPr lang="en-US" dirty="0"/>
              <a:t>DETERMINE A REGULAR SCHEDULE OF MEETINGS</a:t>
            </a:r>
          </a:p>
        </p:txBody>
      </p:sp>
      <p:sp>
        <p:nvSpPr>
          <p:cNvPr id="3" name="Content Placeholder 2">
            <a:extLst>
              <a:ext uri="{FF2B5EF4-FFF2-40B4-BE49-F238E27FC236}">
                <a16:creationId xmlns:a16="http://schemas.microsoft.com/office/drawing/2014/main" id="{2A5A06F4-EF60-D87B-26D2-61B30579600E}"/>
              </a:ext>
            </a:extLst>
          </p:cNvPr>
          <p:cNvSpPr>
            <a:spLocks noGrp="1"/>
          </p:cNvSpPr>
          <p:nvPr>
            <p:ph idx="1"/>
          </p:nvPr>
        </p:nvSpPr>
        <p:spPr>
          <a:xfrm>
            <a:off x="510989" y="1627095"/>
            <a:ext cx="10851776" cy="860661"/>
          </a:xfrm>
        </p:spPr>
        <p:txBody>
          <a:bodyPr>
            <a:normAutofit/>
          </a:bodyPr>
          <a:lstStyle/>
          <a:p>
            <a:pPr marL="0" indent="0" algn="ctr">
              <a:buNone/>
            </a:pPr>
            <a:r>
              <a:rPr lang="en-US" dirty="0"/>
              <a:t>School emergency management planning is an ongoing effort that is reinforced through regularly scheduled planning meetings.</a:t>
            </a:r>
          </a:p>
        </p:txBody>
      </p:sp>
      <p:sp>
        <p:nvSpPr>
          <p:cNvPr id="4" name="Rectangle 3">
            <a:extLst>
              <a:ext uri="{FF2B5EF4-FFF2-40B4-BE49-F238E27FC236}">
                <a16:creationId xmlns:a16="http://schemas.microsoft.com/office/drawing/2014/main" id="{D49C84F9-DEDD-B443-E9D3-C96F47CE3D64}"/>
              </a:ext>
              <a:ext uri="{C183D7F6-B498-43B3-948B-1728B52AA6E4}">
                <adec:decorative xmlns:adec="http://schemas.microsoft.com/office/drawing/2017/decorative" val="1"/>
              </a:ext>
            </a:extLst>
          </p:cNvPr>
          <p:cNvSpPr>
            <a:spLocks/>
          </p:cNvSpPr>
          <p:nvPr/>
        </p:nvSpPr>
        <p:spPr bwMode="auto">
          <a:xfrm>
            <a:off x="5723284" y="1270406"/>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8" name="Picture 7" descr="A calendar with a check mark and a clock.">
            <a:extLst>
              <a:ext uri="{FF2B5EF4-FFF2-40B4-BE49-F238E27FC236}">
                <a16:creationId xmlns:a16="http://schemas.microsoft.com/office/drawing/2014/main" id="{A3059C76-E630-C3E8-9491-85CD2BDE3F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2736" y="2338283"/>
            <a:ext cx="7772400" cy="4601908"/>
          </a:xfrm>
          <a:prstGeom prst="rect">
            <a:avLst/>
          </a:prstGeom>
        </p:spPr>
      </p:pic>
    </p:spTree>
    <p:extLst>
      <p:ext uri="{BB962C8B-B14F-4D97-AF65-F5344CB8AC3E}">
        <p14:creationId xmlns:p14="http://schemas.microsoft.com/office/powerpoint/2010/main" val="1396342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Grp="1" noChangeArrowheads="1"/>
          </p:cNvSpPr>
          <p:nvPr>
            <p:ph type="title" idx="4294967295"/>
          </p:nvPr>
        </p:nvSpPr>
        <p:spPr bwMode="auto">
          <a:xfrm>
            <a:off x="1981200" y="3698875"/>
            <a:ext cx="8229600" cy="2730500"/>
          </a:xfrm>
          <a:prstGeom prst="rect">
            <a:avLst/>
          </a:prstGeom>
          <a:noFill/>
          <a:ln w="9525">
            <a:no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charset="0"/>
              </a:rPr>
              <a:t>The planning team must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5400" b="1" i="0" u="none" strike="noStrike" kern="1200" cap="all" spc="0" normalizeH="0" baseline="0" noProof="0" dirty="0">
                <a:ln>
                  <a:noFill/>
                </a:ln>
                <a:solidFill>
                  <a:schemeClr val="tx1"/>
                </a:solidFill>
                <a:effectLst/>
                <a:uLnTx/>
                <a:uFillTx/>
                <a:latin typeface="Arial" panose="020B0604020202020204" pitchFamily="34" charset="0"/>
                <a:ea typeface="+mn-ea"/>
                <a:cs typeface="Arial" charset="0"/>
              </a:rPr>
              <a:t>Understand the Situation.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charset="0"/>
            </a:endParaRPr>
          </a:p>
        </p:txBody>
      </p:sp>
      <p:pic>
        <p:nvPicPr>
          <p:cNvPr id="13" name="Picture 2" descr="Step 2: Understand the Situa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50"/>
          <a:stretch/>
        </p:blipFill>
        <p:spPr bwMode="auto">
          <a:xfrm>
            <a:off x="773776" y="1447746"/>
            <a:ext cx="10434883" cy="14334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0" name="Oval 9">
            <a:extLst>
              <a:ext uri="{C183D7F6-B498-43B3-948B-1728B52AA6E4}">
                <adec:decorative xmlns:adec="http://schemas.microsoft.com/office/drawing/2017/decorative" val="1"/>
              </a:ext>
            </a:extLst>
          </p:cNvPr>
          <p:cNvSpPr/>
          <p:nvPr/>
        </p:nvSpPr>
        <p:spPr>
          <a:xfrm flipH="1" flipV="1">
            <a:off x="2297018" y="1101236"/>
            <a:ext cx="2192379" cy="2101030"/>
          </a:xfrm>
          <a:prstGeom prst="ellipse">
            <a:avLst/>
          </a:prstGeom>
          <a:noFill/>
          <a:ln w="38100" cap="flat" cmpd="sng" algn="ctr">
            <a:solidFill>
              <a:srgbClr val="FF0000"/>
            </a:solidFill>
            <a:prstDash val="solid"/>
          </a:ln>
          <a:effectLst/>
        </p:spPr>
        <p:txBody>
          <a:bodyPr anchor="ctr"/>
          <a:lstStyle/>
          <a:p>
            <a:pPr algn="ctr">
              <a:defRPr/>
            </a:pPr>
            <a:endParaRPr lang="en-US" kern="0" dirty="0">
              <a:solidFill>
                <a:prstClr val="white"/>
              </a:solidFill>
            </a:endParaRPr>
          </a:p>
        </p:txBody>
      </p:sp>
    </p:spTree>
    <p:extLst>
      <p:ext uri="{BB962C8B-B14F-4D97-AF65-F5344CB8AC3E}">
        <p14:creationId xmlns:p14="http://schemas.microsoft.com/office/powerpoint/2010/main" val="54969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D0CA-C5AD-F0F8-1B6D-7BB973DE299A}"/>
              </a:ext>
            </a:extLst>
          </p:cNvPr>
          <p:cNvSpPr>
            <a:spLocks noGrp="1"/>
          </p:cNvSpPr>
          <p:nvPr>
            <p:ph type="title"/>
          </p:nvPr>
        </p:nvSpPr>
        <p:spPr>
          <a:xfrm>
            <a:off x="5294084" y="431618"/>
            <a:ext cx="6771723" cy="708157"/>
          </a:xfrm>
        </p:spPr>
        <p:txBody>
          <a:bodyPr/>
          <a:lstStyle/>
          <a:p>
            <a:r>
              <a:rPr lang="en-US" dirty="0"/>
              <a:t>VULNERABILITY ASSESSMENT</a:t>
            </a:r>
          </a:p>
        </p:txBody>
      </p:sp>
      <p:sp>
        <p:nvSpPr>
          <p:cNvPr id="3" name="Content Placeholder 2">
            <a:extLst>
              <a:ext uri="{FF2B5EF4-FFF2-40B4-BE49-F238E27FC236}">
                <a16:creationId xmlns:a16="http://schemas.microsoft.com/office/drawing/2014/main" id="{ED2788E9-0DC3-87C2-FAAC-D4127B4A3937}"/>
              </a:ext>
            </a:extLst>
          </p:cNvPr>
          <p:cNvSpPr>
            <a:spLocks noGrp="1"/>
          </p:cNvSpPr>
          <p:nvPr>
            <p:ph idx="1"/>
          </p:nvPr>
        </p:nvSpPr>
        <p:spPr>
          <a:xfrm>
            <a:off x="388257" y="1796597"/>
            <a:ext cx="6389061" cy="4624507"/>
          </a:xfrm>
        </p:spPr>
        <p:txBody>
          <a:bodyPr vert="horz" lIns="91440" tIns="45720" rIns="91440" bIns="45720" rtlCol="0" anchor="t">
            <a:normAutofit fontScale="55000" lnSpcReduction="20000"/>
          </a:bodyPr>
          <a:lstStyle/>
          <a:p>
            <a:pPr marL="0" indent="0">
              <a:lnSpc>
                <a:spcPct val="120000"/>
              </a:lnSpc>
              <a:buNone/>
            </a:pPr>
            <a:r>
              <a:rPr lang="en-US" sz="3200" dirty="0"/>
              <a:t>Once threats and hazards have been identified, the planning team must determine the level of exposure (vulnerability) the district/school has to the threat or hazard.</a:t>
            </a:r>
          </a:p>
          <a:p>
            <a:pPr marL="0" indent="0">
              <a:lnSpc>
                <a:spcPct val="120000"/>
              </a:lnSpc>
              <a:buNone/>
            </a:pPr>
            <a:r>
              <a:rPr lang="en-US" sz="3300" dirty="0">
                <a:latin typeface="Arial"/>
                <a:cs typeface="Arial"/>
              </a:rPr>
              <a:t>Examples</a:t>
            </a:r>
          </a:p>
          <a:p>
            <a:pPr>
              <a:lnSpc>
                <a:spcPct val="120000"/>
              </a:lnSpc>
            </a:pPr>
            <a:r>
              <a:rPr lang="en-US" sz="3300" dirty="0"/>
              <a:t>A school is located in an area where there are frequent power outages. However, the school has full generator back up. Hence, the school has minimum exposure to this hazard.</a:t>
            </a:r>
          </a:p>
          <a:p>
            <a:pPr>
              <a:lnSpc>
                <a:spcPct val="120000"/>
              </a:lnSpc>
            </a:pPr>
            <a:r>
              <a:rPr lang="en-US" sz="3300" dirty="0">
                <a:latin typeface="Arial"/>
                <a:cs typeface="Arial"/>
              </a:rPr>
              <a:t>A school is located in a high crime area. There is a shared school resource officer (SRO). Doors are often propped open, and there are no cameras. The vulnerability to the threat of crime could be determined to be moderate to high based on the SRO not always being present and criminals having easy access to the school through propped doors.</a:t>
            </a:r>
          </a:p>
        </p:txBody>
      </p:sp>
      <p:sp>
        <p:nvSpPr>
          <p:cNvPr id="4" name="Rectangle 3">
            <a:extLst>
              <a:ext uri="{FF2B5EF4-FFF2-40B4-BE49-F238E27FC236}">
                <a16:creationId xmlns:a16="http://schemas.microsoft.com/office/drawing/2014/main" id="{282963CD-B913-0217-FC23-337389DDC601}"/>
              </a:ext>
              <a:ext uri="{C183D7F6-B498-43B3-948B-1728B52AA6E4}">
                <adec:decorative xmlns:adec="http://schemas.microsoft.com/office/drawing/2017/decorative" val="1"/>
              </a:ext>
            </a:extLst>
          </p:cNvPr>
          <p:cNvSpPr>
            <a:spLocks/>
          </p:cNvSpPr>
          <p:nvPr/>
        </p:nvSpPr>
        <p:spPr bwMode="auto">
          <a:xfrm>
            <a:off x="5294085" y="1153748"/>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 large white generator outside a building.">
            <a:extLst>
              <a:ext uri="{FF2B5EF4-FFF2-40B4-BE49-F238E27FC236}">
                <a16:creationId xmlns:a16="http://schemas.microsoft.com/office/drawing/2014/main" id="{E423C8D8-2DDC-8492-ABDE-F5DC80E0B2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3154" y="1535650"/>
            <a:ext cx="3453119" cy="2287472"/>
          </a:xfrm>
          <a:prstGeom prst="rect">
            <a:avLst/>
          </a:prstGeom>
        </p:spPr>
      </p:pic>
      <p:pic>
        <p:nvPicPr>
          <p:cNvPr id="8" name="Picture 7" descr="A close-up of a broken security camera.">
            <a:extLst>
              <a:ext uri="{FF2B5EF4-FFF2-40B4-BE49-F238E27FC236}">
                <a16:creationId xmlns:a16="http://schemas.microsoft.com/office/drawing/2014/main" id="{ADE3D420-5908-C8DD-8A69-CE7096298F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492992" y="4055551"/>
            <a:ext cx="3310751" cy="2316735"/>
          </a:xfrm>
          <a:prstGeom prst="rect">
            <a:avLst/>
          </a:prstGeom>
        </p:spPr>
      </p:pic>
    </p:spTree>
    <p:extLst>
      <p:ext uri="{BB962C8B-B14F-4D97-AF65-F5344CB8AC3E}">
        <p14:creationId xmlns:p14="http://schemas.microsoft.com/office/powerpoint/2010/main" val="20133979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68C17-5253-6CC9-C972-70A2031B8069}"/>
              </a:ext>
            </a:extLst>
          </p:cNvPr>
          <p:cNvSpPr>
            <a:spLocks noGrp="1"/>
          </p:cNvSpPr>
          <p:nvPr>
            <p:ph type="title"/>
          </p:nvPr>
        </p:nvSpPr>
        <p:spPr>
          <a:xfrm>
            <a:off x="4446026" y="359048"/>
            <a:ext cx="7619781" cy="708157"/>
          </a:xfrm>
        </p:spPr>
        <p:txBody>
          <a:bodyPr/>
          <a:lstStyle/>
          <a:p>
            <a:r>
              <a:rPr lang="en-US" dirty="0"/>
              <a:t>RISK ASSESSMENT</a:t>
            </a:r>
          </a:p>
        </p:txBody>
      </p:sp>
      <p:sp>
        <p:nvSpPr>
          <p:cNvPr id="3" name="Content Placeholder 2">
            <a:extLst>
              <a:ext uri="{FF2B5EF4-FFF2-40B4-BE49-F238E27FC236}">
                <a16:creationId xmlns:a16="http://schemas.microsoft.com/office/drawing/2014/main" id="{808EE36B-790E-9303-FCA0-0B0EA59B55D6}"/>
              </a:ext>
            </a:extLst>
          </p:cNvPr>
          <p:cNvSpPr>
            <a:spLocks noGrp="1"/>
          </p:cNvSpPr>
          <p:nvPr>
            <p:ph idx="1"/>
          </p:nvPr>
        </p:nvSpPr>
        <p:spPr>
          <a:xfrm>
            <a:off x="5459506" y="1839072"/>
            <a:ext cx="6606301" cy="4351338"/>
          </a:xfrm>
        </p:spPr>
        <p:txBody>
          <a:bodyPr>
            <a:normAutofit fontScale="92500" lnSpcReduction="10000"/>
          </a:bodyPr>
          <a:lstStyle/>
          <a:p>
            <a:pPr marL="0" indent="0">
              <a:spcBef>
                <a:spcPts val="1800"/>
              </a:spcBef>
              <a:buNone/>
            </a:pPr>
            <a:r>
              <a:rPr lang="en-US" dirty="0"/>
              <a:t>A risk assessment is conducted when there is a vulnerability to a threat or hazard. </a:t>
            </a:r>
          </a:p>
          <a:p>
            <a:pPr marL="0" indent="0">
              <a:spcBef>
                <a:spcPts val="1800"/>
              </a:spcBef>
              <a:buNone/>
            </a:pPr>
            <a:r>
              <a:rPr lang="en-US" dirty="0"/>
              <a:t>A risk assessment matrix identifies a specific risk, the probability of it occurring, and the severity or criticality of the impact.</a:t>
            </a:r>
          </a:p>
          <a:p>
            <a:pPr marL="0" indent="0">
              <a:spcBef>
                <a:spcPts val="1800"/>
              </a:spcBef>
              <a:buNone/>
            </a:pPr>
            <a:r>
              <a:rPr lang="en-US" dirty="0"/>
              <a:t>Risks can be addressed in three distinct manners:</a:t>
            </a:r>
          </a:p>
          <a:p>
            <a:pPr marL="514350" indent="-514350">
              <a:buFont typeface="+mj-lt"/>
              <a:buAutoNum type="arabicPeriod"/>
            </a:pPr>
            <a:r>
              <a:rPr lang="en-US" dirty="0"/>
              <a:t>Mitigate the risk</a:t>
            </a:r>
          </a:p>
          <a:p>
            <a:pPr marL="514350" indent="-514350">
              <a:buFont typeface="+mj-lt"/>
              <a:buAutoNum type="arabicPeriod"/>
            </a:pPr>
            <a:r>
              <a:rPr lang="en-US" dirty="0"/>
              <a:t>Insure the risk</a:t>
            </a:r>
          </a:p>
          <a:p>
            <a:pPr marL="514350" indent="-514350">
              <a:buFont typeface="+mj-lt"/>
              <a:buAutoNum type="arabicPeriod"/>
            </a:pPr>
            <a:r>
              <a:rPr lang="en-US" dirty="0"/>
              <a:t>Accept the risk</a:t>
            </a:r>
          </a:p>
        </p:txBody>
      </p:sp>
      <p:sp>
        <p:nvSpPr>
          <p:cNvPr id="5" name="Rectangle 4">
            <a:extLst>
              <a:ext uri="{FF2B5EF4-FFF2-40B4-BE49-F238E27FC236}">
                <a16:creationId xmlns:a16="http://schemas.microsoft.com/office/drawing/2014/main" id="{B782A2AF-F73D-2104-3905-4A312441DEF6}"/>
              </a:ext>
              <a:ext uri="{C183D7F6-B498-43B3-948B-1728B52AA6E4}">
                <adec:decorative xmlns:adec="http://schemas.microsoft.com/office/drawing/2017/decorative" val="1"/>
              </a:ext>
            </a:extLst>
          </p:cNvPr>
          <p:cNvSpPr>
            <a:spLocks/>
          </p:cNvSpPr>
          <p:nvPr/>
        </p:nvSpPr>
        <p:spPr bwMode="auto">
          <a:xfrm>
            <a:off x="4446027" y="1078655"/>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a:extLst>
              <a:ext uri="{FF2B5EF4-FFF2-40B4-BE49-F238E27FC236}">
                <a16:creationId xmlns:a16="http://schemas.microsoft.com/office/drawing/2014/main" id="{0E705C82-4961-CED1-2F7A-51D027CD9F5D}"/>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t="10896" r="27163" b="13813"/>
          <a:stretch/>
        </p:blipFill>
        <p:spPr>
          <a:xfrm>
            <a:off x="131233" y="2217145"/>
            <a:ext cx="4669367" cy="3217765"/>
          </a:xfrm>
          <a:prstGeom prst="rect">
            <a:avLst/>
          </a:prstGeom>
        </p:spPr>
      </p:pic>
    </p:spTree>
    <p:extLst>
      <p:ext uri="{BB962C8B-B14F-4D97-AF65-F5344CB8AC3E}">
        <p14:creationId xmlns:p14="http://schemas.microsoft.com/office/powerpoint/2010/main" val="7565434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a:spLocks noGrp="1" noChangeArrowheads="1"/>
          </p:cNvSpPr>
          <p:nvPr>
            <p:ph type="title" idx="4294967295"/>
          </p:nvPr>
        </p:nvSpPr>
        <p:spPr bwMode="auto">
          <a:xfrm>
            <a:off x="1981200" y="3779838"/>
            <a:ext cx="8229600" cy="1606550"/>
          </a:xfrm>
          <a:prstGeom prst="rect">
            <a:avLst/>
          </a:prstGeom>
          <a:noFill/>
          <a:ln w="9525">
            <a:no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charset="0"/>
              </a:rPr>
              <a:t>The planning team develops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6000" b="1" i="0" u="none" strike="noStrike" kern="1200" cap="all" spc="0" normalizeH="0" baseline="0" noProof="0" dirty="0">
                <a:ln>
                  <a:noFill/>
                </a:ln>
                <a:solidFill>
                  <a:schemeClr val="tx1"/>
                </a:solidFill>
                <a:effectLst/>
                <a:uLnTx/>
                <a:uFillTx/>
                <a:latin typeface="Arial" panose="020B0604020202020204" pitchFamily="34" charset="0"/>
                <a:ea typeface="+mn-ea"/>
                <a:cs typeface="Arial" charset="0"/>
              </a:rPr>
              <a:t>Goals and Objectives.</a:t>
            </a:r>
          </a:p>
        </p:txBody>
      </p:sp>
      <p:pic>
        <p:nvPicPr>
          <p:cNvPr id="7" name="Picture 2" descr="Step 3: Determine Goals and Objectiv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50"/>
          <a:stretch/>
        </p:blipFill>
        <p:spPr bwMode="auto">
          <a:xfrm>
            <a:off x="730935" y="1721199"/>
            <a:ext cx="10730129" cy="14740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5" name="Oval 4">
            <a:extLst>
              <a:ext uri="{C183D7F6-B498-43B3-948B-1728B52AA6E4}">
                <adec:decorative xmlns:adec="http://schemas.microsoft.com/office/drawing/2017/decorative" val="1"/>
              </a:ext>
            </a:extLst>
          </p:cNvPr>
          <p:cNvSpPr/>
          <p:nvPr/>
        </p:nvSpPr>
        <p:spPr>
          <a:xfrm flipH="1">
            <a:off x="4212266" y="1471913"/>
            <a:ext cx="2171316" cy="197260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dirty="0">
              <a:solidFill>
                <a:prstClr val="white"/>
              </a:solidFill>
            </a:endParaRPr>
          </a:p>
        </p:txBody>
      </p:sp>
    </p:spTree>
    <p:extLst>
      <p:ext uri="{BB962C8B-B14F-4D97-AF65-F5344CB8AC3E}">
        <p14:creationId xmlns:p14="http://schemas.microsoft.com/office/powerpoint/2010/main" val="276831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C6899-92FA-F69D-DE54-F300CFDD3F24}"/>
              </a:ext>
            </a:extLst>
          </p:cNvPr>
          <p:cNvSpPr>
            <a:spLocks noGrp="1"/>
          </p:cNvSpPr>
          <p:nvPr>
            <p:ph type="title"/>
          </p:nvPr>
        </p:nvSpPr>
        <p:spPr>
          <a:xfrm>
            <a:off x="4954026" y="188687"/>
            <a:ext cx="7111781" cy="758306"/>
          </a:xfrm>
          <a:ln>
            <a:noFill/>
          </a:ln>
        </p:spPr>
        <p:txBody>
          <a:bodyPr>
            <a:normAutofit fontScale="90000"/>
          </a:bodyPr>
          <a:lstStyle/>
          <a:p>
            <a:r>
              <a:rPr lang="en-US" dirty="0"/>
              <a:t>WHY ARE PLANNING TEAMS USED?</a:t>
            </a:r>
          </a:p>
        </p:txBody>
      </p:sp>
      <p:sp>
        <p:nvSpPr>
          <p:cNvPr id="3" name="Content Placeholder 2">
            <a:extLst>
              <a:ext uri="{FF2B5EF4-FFF2-40B4-BE49-F238E27FC236}">
                <a16:creationId xmlns:a16="http://schemas.microsoft.com/office/drawing/2014/main" id="{DD06977B-8F34-5712-9C15-9AFB06FDA8F9}"/>
              </a:ext>
            </a:extLst>
          </p:cNvPr>
          <p:cNvSpPr>
            <a:spLocks noGrp="1"/>
          </p:cNvSpPr>
          <p:nvPr>
            <p:ph idx="1"/>
          </p:nvPr>
        </p:nvSpPr>
        <p:spPr>
          <a:xfrm>
            <a:off x="4468224" y="1669143"/>
            <a:ext cx="7237973" cy="4769077"/>
          </a:xfrm>
        </p:spPr>
        <p:txBody>
          <a:bodyPr/>
          <a:lstStyle/>
          <a:p>
            <a:r>
              <a:rPr lang="en-US" dirty="0"/>
              <a:t>Lessons learned indicate operational planning is best performed by a team.</a:t>
            </a:r>
          </a:p>
          <a:p>
            <a:r>
              <a:rPr lang="en-US" dirty="0"/>
              <a:t>Today’s modern schools are too diverse and complex for one or two people to represent the needs of all stakeholders.</a:t>
            </a:r>
          </a:p>
          <a:p>
            <a:r>
              <a:rPr lang="en-US" dirty="0"/>
              <a:t>Buy-in comes from a collaborative team effort.</a:t>
            </a:r>
          </a:p>
          <a:p>
            <a:r>
              <a:rPr lang="en-US" dirty="0"/>
              <a:t>The team ensures all aspects of safety and security are considered from multiple professional perspectives.</a:t>
            </a:r>
          </a:p>
        </p:txBody>
      </p:sp>
      <p:sp>
        <p:nvSpPr>
          <p:cNvPr id="4" name="Rectangle 3">
            <a:extLst>
              <a:ext uri="{FF2B5EF4-FFF2-40B4-BE49-F238E27FC236}">
                <a16:creationId xmlns:a16="http://schemas.microsoft.com/office/drawing/2014/main" id="{FAD16351-DEE9-4303-EC02-030A5F2DF9A4}"/>
              </a:ext>
              <a:ext uri="{C183D7F6-B498-43B3-948B-1728B52AA6E4}">
                <adec:decorative xmlns:adec="http://schemas.microsoft.com/office/drawing/2017/decorative" val="1"/>
              </a:ext>
            </a:extLst>
          </p:cNvPr>
          <p:cNvSpPr>
            <a:spLocks/>
          </p:cNvSpPr>
          <p:nvPr/>
        </p:nvSpPr>
        <p:spPr bwMode="auto">
          <a:xfrm>
            <a:off x="4954027" y="946992"/>
            <a:ext cx="7237973" cy="115689"/>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5" name="Picture 4">
            <a:extLst>
              <a:ext uri="{FF2B5EF4-FFF2-40B4-BE49-F238E27FC236}">
                <a16:creationId xmlns:a16="http://schemas.microsoft.com/office/drawing/2014/main" id="{2CFBA987-0138-C5ED-56AE-93A05F237457}"/>
              </a:ext>
              <a:ext uri="{C183D7F6-B498-43B3-948B-1728B52AA6E4}">
                <adec:decorative xmlns:adec="http://schemas.microsoft.com/office/drawing/2017/decorative" val="1"/>
              </a:ext>
            </a:extLst>
          </p:cNvPr>
          <p:cNvPicPr>
            <a:picLocks noChangeAspect="1"/>
          </p:cNvPicPr>
          <p:nvPr/>
        </p:nvPicPr>
        <p:blipFill>
          <a:blip r:embed="rId3">
            <a:duotone>
              <a:schemeClr val="accent5">
                <a:shade val="45000"/>
                <a:satMod val="135000"/>
              </a:schemeClr>
              <a:prstClr val="white"/>
            </a:duotone>
          </a:blip>
          <a:stretch>
            <a:fillRect/>
          </a:stretch>
        </p:blipFill>
        <p:spPr>
          <a:xfrm>
            <a:off x="485803" y="2446334"/>
            <a:ext cx="3831178" cy="2692179"/>
          </a:xfrm>
          <a:prstGeom prst="rect">
            <a:avLst/>
          </a:prstGeom>
        </p:spPr>
      </p:pic>
    </p:spTree>
    <p:extLst>
      <p:ext uri="{BB962C8B-B14F-4D97-AF65-F5344CB8AC3E}">
        <p14:creationId xmlns:p14="http://schemas.microsoft.com/office/powerpoint/2010/main" val="371787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2"/>
          <p:cNvSpPr txBox="1">
            <a:spLocks noGrp="1" noChangeArrowheads="1"/>
          </p:cNvSpPr>
          <p:nvPr>
            <p:ph type="title" idx="4294967295"/>
          </p:nvPr>
        </p:nvSpPr>
        <p:spPr bwMode="auto">
          <a:xfrm>
            <a:off x="1208088" y="3900488"/>
            <a:ext cx="9623425" cy="2749550"/>
          </a:xfrm>
          <a:prstGeom prst="rect">
            <a:avLst/>
          </a:prstGeom>
          <a:noFill/>
          <a:ln w="9525">
            <a:no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charset="0"/>
              </a:rPr>
              <a:t>The planning team identifies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6000" b="1" i="0" u="none" strike="noStrike" kern="1200" cap="all" spc="0" normalizeH="0" baseline="0" noProof="0" dirty="0">
                <a:ln>
                  <a:noFill/>
                </a:ln>
                <a:solidFill>
                  <a:schemeClr val="tx1"/>
                </a:solidFill>
                <a:effectLst/>
                <a:uLnTx/>
                <a:uFillTx/>
                <a:latin typeface="Arial" panose="020B0604020202020204" pitchFamily="34" charset="0"/>
                <a:ea typeface="+mn-ea"/>
                <a:cs typeface="Arial" charset="0"/>
              </a:rPr>
              <a:t>Courses of Action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charset="0"/>
              </a:rPr>
              <a:t>for each objective.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charset="0"/>
            </a:endParaRPr>
          </a:p>
        </p:txBody>
      </p:sp>
      <p:pic>
        <p:nvPicPr>
          <p:cNvPr id="11" name="Picture 2" descr="Step 4: Plan Development (Identifying Courses of Ac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50"/>
          <a:stretch/>
        </p:blipFill>
        <p:spPr bwMode="auto">
          <a:xfrm>
            <a:off x="835130" y="1785257"/>
            <a:ext cx="10540536" cy="14479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4" name="Oval 13">
            <a:extLst>
              <a:ext uri="{C183D7F6-B498-43B3-948B-1728B52AA6E4}">
                <adec:decorative xmlns:adec="http://schemas.microsoft.com/office/drawing/2017/decorative" val="1"/>
              </a:ext>
            </a:extLst>
          </p:cNvPr>
          <p:cNvSpPr/>
          <p:nvPr/>
        </p:nvSpPr>
        <p:spPr>
          <a:xfrm>
            <a:off x="6096000" y="1473004"/>
            <a:ext cx="2122303" cy="1937755"/>
          </a:xfrm>
          <a:prstGeom prst="ellipse">
            <a:avLst/>
          </a:prstGeom>
          <a:noFill/>
          <a:ln w="38100" cap="flat" cmpd="sng" algn="ctr">
            <a:solidFill>
              <a:srgbClr val="FF0000"/>
            </a:solidFill>
            <a:prstDash val="solid"/>
          </a:ln>
          <a:effectLst/>
        </p:spPr>
        <p:txBody>
          <a:bodyPr anchor="ctr"/>
          <a:lstStyle/>
          <a:p>
            <a:pPr algn="ctr">
              <a:defRPr/>
            </a:pPr>
            <a:endParaRPr lang="en-US" kern="0" dirty="0">
              <a:solidFill>
                <a:prstClr val="white"/>
              </a:solidFill>
            </a:endParaRPr>
          </a:p>
        </p:txBody>
      </p:sp>
    </p:spTree>
    <p:extLst>
      <p:ext uri="{BB962C8B-B14F-4D97-AF65-F5344CB8AC3E}">
        <p14:creationId xmlns:p14="http://schemas.microsoft.com/office/powerpoint/2010/main" val="329059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title" idx="4294967295"/>
          </p:nvPr>
        </p:nvSpPr>
        <p:spPr>
          <a:xfrm>
            <a:off x="1981200" y="3976688"/>
            <a:ext cx="8229600" cy="26098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planning team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6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PREPARES A DRAFT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of the school EOP.</a:t>
            </a:r>
            <a:endParaRPr kumimoji="0" lang="en-US" altLang="en-US" sz="2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 name="Picture 2" descr="Step 5: Plan Preparation, Review, &amp; Approval.">
            <a:extLst>
              <a:ext uri="{FF2B5EF4-FFF2-40B4-BE49-F238E27FC236}">
                <a16:creationId xmlns:a16="http://schemas.microsoft.com/office/drawing/2014/main" id="{6F3226C8-3BA1-EFD1-879F-7610B0E7D46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50"/>
          <a:stretch/>
        </p:blipFill>
        <p:spPr bwMode="auto">
          <a:xfrm>
            <a:off x="835130" y="1785257"/>
            <a:ext cx="10540536" cy="14479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7" name="Oval 6">
            <a:extLst>
              <a:ext uri="{C183D7F6-B498-43B3-948B-1728B52AA6E4}">
                <adec:decorative xmlns:adec="http://schemas.microsoft.com/office/drawing/2017/decorative" val="1"/>
              </a:ext>
            </a:extLst>
          </p:cNvPr>
          <p:cNvSpPr/>
          <p:nvPr/>
        </p:nvSpPr>
        <p:spPr>
          <a:xfrm flipH="1">
            <a:off x="7775045" y="1456671"/>
            <a:ext cx="2247496" cy="2168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dirty="0">
              <a:solidFill>
                <a:prstClr val="white"/>
              </a:solidFill>
            </a:endParaRPr>
          </a:p>
        </p:txBody>
      </p:sp>
    </p:spTree>
    <p:extLst>
      <p:ext uri="{BB962C8B-B14F-4D97-AF65-F5344CB8AC3E}">
        <p14:creationId xmlns:p14="http://schemas.microsoft.com/office/powerpoint/2010/main" val="472277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title" idx="4294967295"/>
          </p:nvPr>
        </p:nvSpPr>
        <p:spPr>
          <a:xfrm>
            <a:off x="1219200" y="3200400"/>
            <a:ext cx="9426575" cy="36576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planning team implements a</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6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TRAINING, EXERCISE, AND MAINTENANCE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4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plan.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altLang="en-US" sz="4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altLang="en-US" sz="4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 name="Picture 2" descr="Step 6: Plan Implementation &amp; Maintenance.">
            <a:extLst>
              <a:ext uri="{FF2B5EF4-FFF2-40B4-BE49-F238E27FC236}">
                <a16:creationId xmlns:a16="http://schemas.microsoft.com/office/drawing/2014/main" id="{E4EFF669-7E58-5695-5B67-D2480A7A766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50"/>
          <a:stretch/>
        </p:blipFill>
        <p:spPr bwMode="auto">
          <a:xfrm>
            <a:off x="825732" y="1545160"/>
            <a:ext cx="10540536" cy="14479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5" name="Oval 4">
            <a:extLst>
              <a:ext uri="{C183D7F6-B498-43B3-948B-1728B52AA6E4}">
                <adec:decorative xmlns:adec="http://schemas.microsoft.com/office/drawing/2017/decorative" val="1"/>
              </a:ext>
            </a:extLst>
          </p:cNvPr>
          <p:cNvSpPr/>
          <p:nvPr/>
        </p:nvSpPr>
        <p:spPr>
          <a:xfrm flipH="1">
            <a:off x="9496824" y="1174363"/>
            <a:ext cx="2090058" cy="218958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a:defRPr/>
            </a:pPr>
            <a:endParaRPr lang="en-US" dirty="0">
              <a:solidFill>
                <a:prstClr val="white"/>
              </a:solidFill>
            </a:endParaRPr>
          </a:p>
        </p:txBody>
      </p:sp>
    </p:spTree>
    <p:extLst>
      <p:ext uri="{BB962C8B-B14F-4D97-AF65-F5344CB8AC3E}">
        <p14:creationId xmlns:p14="http://schemas.microsoft.com/office/powerpoint/2010/main" val="261021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3F13-B480-1928-D168-18760B22A1D2}"/>
              </a:ext>
            </a:extLst>
          </p:cNvPr>
          <p:cNvSpPr>
            <a:spLocks noGrp="1"/>
          </p:cNvSpPr>
          <p:nvPr>
            <p:ph type="title"/>
          </p:nvPr>
        </p:nvSpPr>
        <p:spPr>
          <a:xfrm>
            <a:off x="4446026" y="330020"/>
            <a:ext cx="7619781" cy="708157"/>
          </a:xfrm>
        </p:spPr>
        <p:txBody>
          <a:bodyPr/>
          <a:lstStyle/>
          <a:p>
            <a:r>
              <a:rPr lang="en-US" dirty="0"/>
              <a:t>DEBRIEF AND NEXT STEPS</a:t>
            </a:r>
          </a:p>
        </p:txBody>
      </p:sp>
      <p:sp>
        <p:nvSpPr>
          <p:cNvPr id="3" name="Content Placeholder 2">
            <a:extLst>
              <a:ext uri="{FF2B5EF4-FFF2-40B4-BE49-F238E27FC236}">
                <a16:creationId xmlns:a16="http://schemas.microsoft.com/office/drawing/2014/main" id="{C657ED79-4BDC-C6DE-2D1F-CA2EB1A9B821}"/>
              </a:ext>
            </a:extLst>
          </p:cNvPr>
          <p:cNvSpPr>
            <a:spLocks noGrp="1"/>
          </p:cNvSpPr>
          <p:nvPr>
            <p:ph idx="1"/>
          </p:nvPr>
        </p:nvSpPr>
        <p:spPr>
          <a:xfrm>
            <a:off x="591671" y="2183359"/>
            <a:ext cx="5082989" cy="3595986"/>
          </a:xfrm>
        </p:spPr>
        <p:txBody>
          <a:bodyPr>
            <a:normAutofit/>
          </a:bodyPr>
          <a:lstStyle/>
          <a:p>
            <a:r>
              <a:rPr lang="en-US" sz="3600" dirty="0"/>
              <a:t>Planning team commitment</a:t>
            </a:r>
          </a:p>
          <a:p>
            <a:r>
              <a:rPr lang="en-US" sz="3600" dirty="0"/>
              <a:t>Determine and identify team member training that may be needed</a:t>
            </a:r>
          </a:p>
          <a:p>
            <a:r>
              <a:rPr lang="en-US" sz="3600" dirty="0"/>
              <a:t>Review resources</a:t>
            </a:r>
          </a:p>
        </p:txBody>
      </p:sp>
      <p:sp>
        <p:nvSpPr>
          <p:cNvPr id="4" name="Rectangle 3">
            <a:extLst>
              <a:ext uri="{FF2B5EF4-FFF2-40B4-BE49-F238E27FC236}">
                <a16:creationId xmlns:a16="http://schemas.microsoft.com/office/drawing/2014/main" id="{E556FBE6-0BD5-48F9-944F-D5C364E9BC89}"/>
              </a:ext>
              <a:ext uri="{C183D7F6-B498-43B3-948B-1728B52AA6E4}">
                <adec:decorative xmlns:adec="http://schemas.microsoft.com/office/drawing/2017/decorative" val="1"/>
              </a:ext>
            </a:extLst>
          </p:cNvPr>
          <p:cNvSpPr>
            <a:spLocks/>
          </p:cNvSpPr>
          <p:nvPr/>
        </p:nvSpPr>
        <p:spPr bwMode="auto">
          <a:xfrm>
            <a:off x="4446027" y="1078655"/>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pic>
        <p:nvPicPr>
          <p:cNvPr id="6" name="Picture 5" descr="A notebook with a checklist.">
            <a:extLst>
              <a:ext uri="{FF2B5EF4-FFF2-40B4-BE49-F238E27FC236}">
                <a16:creationId xmlns:a16="http://schemas.microsoft.com/office/drawing/2014/main" id="{6ECD7AF7-F781-BB09-6332-CC061B744E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4215" y="1285105"/>
            <a:ext cx="3975847" cy="5242875"/>
          </a:xfrm>
          <a:prstGeom prst="rect">
            <a:avLst/>
          </a:prstGeom>
        </p:spPr>
      </p:pic>
    </p:spTree>
    <p:extLst>
      <p:ext uri="{BB962C8B-B14F-4D97-AF65-F5344CB8AC3E}">
        <p14:creationId xmlns:p14="http://schemas.microsoft.com/office/powerpoint/2010/main" val="2396689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17346-ABF0-CB98-FE1B-23C11752A5B1}"/>
              </a:ext>
            </a:extLst>
          </p:cNvPr>
          <p:cNvSpPr>
            <a:spLocks noGrp="1"/>
          </p:cNvSpPr>
          <p:nvPr>
            <p:ph type="title"/>
          </p:nvPr>
        </p:nvSpPr>
        <p:spPr>
          <a:xfrm>
            <a:off x="2318238" y="1061891"/>
            <a:ext cx="7555523" cy="149473"/>
          </a:xfrm>
        </p:spPr>
        <p:txBody>
          <a:bodyPr>
            <a:noAutofit/>
          </a:bodyPr>
          <a:lstStyle/>
          <a:p>
            <a:pPr algn="ctr"/>
            <a:r>
              <a:rPr lang="en-US" dirty="0"/>
              <a:t>RESOURCES</a:t>
            </a:r>
          </a:p>
        </p:txBody>
      </p:sp>
      <p:sp>
        <p:nvSpPr>
          <p:cNvPr id="3" name="Content Placeholder 2">
            <a:extLst>
              <a:ext uri="{FF2B5EF4-FFF2-40B4-BE49-F238E27FC236}">
                <a16:creationId xmlns:a16="http://schemas.microsoft.com/office/drawing/2014/main" id="{780B6474-533A-B805-EDE7-FB83D1DA03C7}"/>
              </a:ext>
            </a:extLst>
          </p:cNvPr>
          <p:cNvSpPr>
            <a:spLocks noGrp="1"/>
          </p:cNvSpPr>
          <p:nvPr>
            <p:ph idx="1"/>
          </p:nvPr>
        </p:nvSpPr>
        <p:spPr>
          <a:xfrm>
            <a:off x="838200" y="1825624"/>
            <a:ext cx="10515600" cy="4716869"/>
          </a:xfrm>
        </p:spPr>
        <p:txBody>
          <a:bodyPr vert="horz" lIns="91440" tIns="45720" rIns="91440" bIns="45720" rtlCol="0" anchor="t">
            <a:normAutofit/>
          </a:bodyPr>
          <a:lstStyle/>
          <a:p>
            <a:pPr marL="0" marR="0" indent="0" algn="l">
              <a:spcBef>
                <a:spcPts val="0"/>
              </a:spcBef>
              <a:spcAft>
                <a:spcPts val="0"/>
              </a:spcAft>
              <a:buNone/>
            </a:pPr>
            <a:r>
              <a:rPr lang="en-US" sz="1800" b="1" kern="100" dirty="0">
                <a:effectLst/>
                <a:latin typeface="Calibri"/>
                <a:ea typeface="Calibri" panose="020F0502020204030204" pitchFamily="34" charset="0"/>
                <a:cs typeface="Times New Roman"/>
              </a:rPr>
              <a:t>Step 1: Form a Collaborative Planning Team </a:t>
            </a:r>
            <a:r>
              <a:rPr lang="en-US" sz="1800" kern="100" dirty="0">
                <a:effectLst/>
                <a:latin typeface="Calibri"/>
                <a:ea typeface="Calibri" panose="020F0502020204030204" pitchFamily="34" charset="0"/>
                <a:cs typeface="Times New Roman"/>
              </a:rPr>
              <a:t>(REMS TA Center). This Web page contains an at-a-glance version of Step 1 from the </a:t>
            </a:r>
            <a:r>
              <a:rPr lang="en-US" sz="1800" i="1" kern="100" dirty="0">
                <a:effectLst/>
                <a:latin typeface="Calibri"/>
                <a:ea typeface="Calibri" panose="020F0502020204030204" pitchFamily="34" charset="0"/>
                <a:cs typeface="Times New Roman"/>
              </a:rPr>
              <a:t>School Guide</a:t>
            </a:r>
            <a:r>
              <a:rPr lang="en-US" sz="1800" kern="100" dirty="0">
                <a:effectLst/>
                <a:latin typeface="Calibri"/>
                <a:ea typeface="Calibri" panose="020F0502020204030204" pitchFamily="34" charset="0"/>
                <a:cs typeface="Times New Roman"/>
              </a:rPr>
              <a:t>. Available at </a:t>
            </a:r>
            <a:r>
              <a:rPr lang="en-US" sz="1800" u="sng" kern="100" dirty="0">
                <a:solidFill>
                  <a:srgbClr val="0563C1"/>
                </a:solidFill>
                <a:effectLst/>
                <a:latin typeface="Calibri"/>
                <a:ea typeface="Calibri" panose="020F0502020204030204" pitchFamily="34" charset="0"/>
                <a:cs typeface="Times New Roman"/>
                <a:hlinkClick r:id="rId2"/>
              </a:rPr>
              <a:t>https://rems.ed.gov/K12PPStep01.aspx</a:t>
            </a:r>
            <a:r>
              <a:rPr lang="en-US" sz="1800" kern="100" dirty="0">
                <a:effectLst/>
                <a:latin typeface="Calibri"/>
                <a:ea typeface="Calibri" panose="020F0502020204030204" pitchFamily="34" charset="0"/>
                <a:cs typeface="Times New Roman"/>
              </a:rPr>
              <a:t>.</a:t>
            </a:r>
          </a:p>
          <a:p>
            <a:pPr marL="0" marR="0" indent="0">
              <a:spcBef>
                <a:spcPts val="0"/>
              </a:spcBef>
              <a:spcAft>
                <a:spcPts val="0"/>
              </a:spcAft>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a:spcBef>
                <a:spcPts val="0"/>
              </a:spcBef>
              <a:spcAft>
                <a:spcPts val="0"/>
              </a:spcAft>
              <a:buNone/>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Examples of Individuals and Organizations to Include on a School Collaborative Planning Team</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(REMS TA Center). This publication contains groups from the school and surrounding community and types of practitioners represented by those groups that may serve on a planning team. Available at </a:t>
            </a: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https://rems.ed.gov/docs/Example_Planning_Team_Members.pdf</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t>
            </a:r>
          </a:p>
          <a:p>
            <a:pPr marL="0" indent="0">
              <a:buNone/>
            </a:pPr>
            <a:r>
              <a:rPr lang="en-US" sz="1800" b="1" kern="100" dirty="0">
                <a:effectLst/>
                <a:latin typeface="Calibri"/>
                <a:ea typeface="Calibri" panose="020F0502020204030204" pitchFamily="34" charset="0"/>
                <a:cs typeface="Times New Roman"/>
              </a:rPr>
              <a:t>Collaboration and Community Partnerships: Strategies for Effective School and Higher Ed Emergency Operations Plan Development </a:t>
            </a:r>
            <a:r>
              <a:rPr lang="en-US" sz="1800" kern="100" dirty="0">
                <a:effectLst/>
                <a:latin typeface="Calibri"/>
                <a:ea typeface="Calibri" panose="020F0502020204030204" pitchFamily="34" charset="0"/>
                <a:cs typeface="Times New Roman"/>
              </a:rPr>
              <a:t>(REMS TA Center). This </a:t>
            </a:r>
            <a:r>
              <a:rPr lang="en-US" sz="1800" kern="100" dirty="0">
                <a:latin typeface="Calibri"/>
                <a:ea typeface="Calibri" panose="020F0502020204030204" pitchFamily="34" charset="0"/>
                <a:cs typeface="Times New Roman"/>
              </a:rPr>
              <a:t>fact sheet</a:t>
            </a:r>
            <a:r>
              <a:rPr lang="en-US" sz="1800" kern="100" dirty="0">
                <a:effectLst/>
                <a:latin typeface="Calibri"/>
                <a:ea typeface="Calibri" panose="020F0502020204030204" pitchFamily="34" charset="0"/>
                <a:cs typeface="Times New Roman"/>
              </a:rPr>
              <a:t> provides comprehensive guidance on how to initiate building a multi-disciplinary team; how to identify potential external collaborators; and training, team building, communication, framework, exercises, and meeting tips. </a:t>
            </a:r>
            <a:r>
              <a:rPr lang="en-US" sz="1800" u="sng" kern="100" dirty="0">
                <a:solidFill>
                  <a:srgbClr val="0563C1"/>
                </a:solidFill>
                <a:effectLst/>
                <a:latin typeface="Calibri"/>
                <a:ea typeface="Calibri" panose="020F0502020204030204" pitchFamily="34" charset="0"/>
                <a:cs typeface="Times New Roman"/>
                <a:hlinkClick r:id="rId4"/>
              </a:rPr>
              <a:t>https://rems.ed.gov/docs/CollaborationFactSheet_508C.pdf</a:t>
            </a:r>
            <a:endParaRPr lang="en-US" sz="1800" kern="100" dirty="0">
              <a:effectLst/>
              <a:latin typeface="Calibri"/>
              <a:ea typeface="Calibri" panose="020F0502020204030204" pitchFamily="34" charset="0"/>
              <a:cs typeface="Times New Roman"/>
            </a:endParaRPr>
          </a:p>
          <a:p>
            <a:pPr marL="0" indent="0">
              <a:buNone/>
            </a:pPr>
            <a:endParaRPr lang="en-US" dirty="0"/>
          </a:p>
        </p:txBody>
      </p:sp>
      <p:sp>
        <p:nvSpPr>
          <p:cNvPr id="4" name="Rectangle 3">
            <a:extLst>
              <a:ext uri="{FF2B5EF4-FFF2-40B4-BE49-F238E27FC236}">
                <a16:creationId xmlns:a16="http://schemas.microsoft.com/office/drawing/2014/main" id="{D0547BC1-0015-7E82-A751-A8D470595197}"/>
              </a:ext>
              <a:ext uri="{C183D7F6-B498-43B3-948B-1728B52AA6E4}">
                <adec:decorative xmlns:adec="http://schemas.microsoft.com/office/drawing/2017/decorative" val="1"/>
              </a:ext>
            </a:extLst>
          </p:cNvPr>
          <p:cNvSpPr>
            <a:spLocks/>
          </p:cNvSpPr>
          <p:nvPr/>
        </p:nvSpPr>
        <p:spPr bwMode="auto">
          <a:xfrm>
            <a:off x="4446027" y="1078655"/>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31029624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CD551-2D3F-6DC3-E5DD-486024C37F68}"/>
              </a:ext>
              <a:ext uri="{C183D7F6-B498-43B3-948B-1728B52AA6E4}">
                <adec:decorative xmlns:adec="http://schemas.microsoft.com/office/drawing/2017/decorative" val="1"/>
              </a:ext>
            </a:extLst>
          </p:cNvPr>
          <p:cNvSpPr>
            <a:spLocks noGrp="1"/>
          </p:cNvSpPr>
          <p:nvPr>
            <p:ph type="title"/>
          </p:nvPr>
        </p:nvSpPr>
        <p:spPr>
          <a:xfrm>
            <a:off x="2409092" y="519971"/>
            <a:ext cx="8484408" cy="708157"/>
          </a:xfrm>
        </p:spPr>
        <p:txBody>
          <a:bodyPr/>
          <a:lstStyle/>
          <a:p>
            <a:pPr algn="ctr"/>
            <a:r>
              <a:rPr lang="en-US" dirty="0">
                <a:latin typeface="Arial Narrow"/>
              </a:rPr>
              <a:t>RESOURCES (cont.)</a:t>
            </a:r>
          </a:p>
        </p:txBody>
      </p:sp>
      <p:sp>
        <p:nvSpPr>
          <p:cNvPr id="3" name="Content Placeholder 2">
            <a:extLst>
              <a:ext uri="{FF2B5EF4-FFF2-40B4-BE49-F238E27FC236}">
                <a16:creationId xmlns:a16="http://schemas.microsoft.com/office/drawing/2014/main" id="{6E6C50A8-81D8-4C73-8078-D5F6BCC1787B}"/>
              </a:ext>
            </a:extLst>
          </p:cNvPr>
          <p:cNvSpPr>
            <a:spLocks noGrp="1"/>
          </p:cNvSpPr>
          <p:nvPr>
            <p:ph idx="1"/>
          </p:nvPr>
        </p:nvSpPr>
        <p:spPr/>
        <p:txBody>
          <a:bodyPr vert="horz" lIns="91440" tIns="45720" rIns="91440" bIns="45720" rtlCol="0" anchor="t">
            <a:normAutofit/>
          </a:bodyPr>
          <a:lstStyle/>
          <a:p>
            <a:pPr marL="0" marR="0" indent="0">
              <a:spcBef>
                <a:spcPts val="0"/>
              </a:spcBef>
              <a:spcAft>
                <a:spcPts val="0"/>
              </a:spcAft>
              <a:buNone/>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EOP Planning Resource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a:spcBef>
                <a:spcPts val="0"/>
              </a:spcBef>
              <a:spcAft>
                <a:spcPts val="0"/>
              </a:spcAft>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r>
              <a:rPr lang="en-US" sz="1800" b="1" kern="100" dirty="0">
                <a:effectLst/>
                <a:latin typeface="Calibri"/>
                <a:ea typeface="Calibri" panose="020F0502020204030204" pitchFamily="34" charset="0"/>
                <a:cs typeface="Times New Roman"/>
              </a:rPr>
              <a:t>EOP Assist Interactive Workbook: Part A Instructions </a:t>
            </a:r>
            <a:r>
              <a:rPr lang="en-US" sz="1800" kern="100" dirty="0">
                <a:effectLst/>
                <a:latin typeface="Calibri"/>
                <a:ea typeface="Calibri" panose="020F0502020204030204" pitchFamily="34" charset="0"/>
                <a:cs typeface="Times New Roman"/>
              </a:rPr>
              <a:t>(REMS TA Center). This comprehensive publication provides step-by-step guidance on the planning process and covers each of the six (6) recommended steps. An exhaustive listing of resources is included for each of the steps from </a:t>
            </a:r>
            <a:r>
              <a:rPr lang="en-US" sz="1800" kern="100" dirty="0">
                <a:latin typeface="Calibri"/>
                <a:ea typeface="Calibri" panose="020F0502020204030204" pitchFamily="34" charset="0"/>
                <a:cs typeface="Times New Roman"/>
              </a:rPr>
              <a:t>the REMS</a:t>
            </a:r>
            <a:r>
              <a:rPr lang="en-US" sz="1800" kern="100" dirty="0">
                <a:effectLst/>
                <a:latin typeface="Calibri"/>
                <a:ea typeface="Calibri" panose="020F0502020204030204" pitchFamily="34" charset="0"/>
                <a:cs typeface="Times New Roman"/>
              </a:rPr>
              <a:t> TA Center, the International </a:t>
            </a:r>
            <a:r>
              <a:rPr lang="en-US" sz="1800" kern="100">
                <a:effectLst/>
                <a:latin typeface="Calibri"/>
                <a:ea typeface="Calibri" panose="020F0502020204030204" pitchFamily="34" charset="0"/>
                <a:cs typeface="Times New Roman"/>
              </a:rPr>
              <a:t>Association of Chiefs of Police, and </a:t>
            </a:r>
            <a:r>
              <a:rPr lang="en-US" sz="1800" kern="100">
                <a:latin typeface="Calibri"/>
                <a:ea typeface="Calibri" panose="020F0502020204030204" pitchFamily="34" charset="0"/>
                <a:cs typeface="Times New Roman"/>
              </a:rPr>
              <a:t>the Federal Emergency Management Agency</a:t>
            </a:r>
            <a:r>
              <a:rPr lang="en-US" sz="1800" kern="100">
                <a:effectLst/>
                <a:latin typeface="Calibri"/>
                <a:ea typeface="Calibri" panose="020F0502020204030204" pitchFamily="34" charset="0"/>
                <a:cs typeface="Times New Roman"/>
              </a:rPr>
              <a:t>. This is a vetted one-stop resource. </a:t>
            </a:r>
            <a:r>
              <a:rPr lang="en-US" sz="1800" u="sng" kern="100" dirty="0">
                <a:solidFill>
                  <a:srgbClr val="0563C1"/>
                </a:solidFill>
                <a:effectLst/>
                <a:latin typeface="Calibri"/>
                <a:ea typeface="Calibri" panose="020F0502020204030204" pitchFamily="34" charset="0"/>
                <a:cs typeface="Times New Roman"/>
                <a:hlinkClick r:id="rId2"/>
              </a:rPr>
              <a:t>https://rems.ed.gov/Docs/EOP_ASSIST_Interactive_Workbook_A_Instructions_508C.pdf</a:t>
            </a:r>
            <a:endParaRPr lang="en-US" sz="1800" kern="100" dirty="0">
              <a:effectLst/>
              <a:latin typeface="Calibri"/>
              <a:ea typeface="Calibri" panose="020F0502020204030204" pitchFamily="34" charset="0"/>
              <a:cs typeface="Times New Roman"/>
            </a:endParaRPr>
          </a:p>
          <a:p>
            <a:pPr marL="0" indent="0">
              <a:buNone/>
            </a:pPr>
            <a:endParaRPr lang="en-US" dirty="0"/>
          </a:p>
        </p:txBody>
      </p:sp>
      <p:sp>
        <p:nvSpPr>
          <p:cNvPr id="4" name="Rectangle 3">
            <a:extLst>
              <a:ext uri="{FF2B5EF4-FFF2-40B4-BE49-F238E27FC236}">
                <a16:creationId xmlns:a16="http://schemas.microsoft.com/office/drawing/2014/main" id="{34BBF7A2-4920-6249-196A-F90D0DC7CE0B}"/>
              </a:ext>
              <a:ext uri="{C183D7F6-B498-43B3-948B-1728B52AA6E4}">
                <adec:decorative xmlns:adec="http://schemas.microsoft.com/office/drawing/2017/decorative" val="1"/>
              </a:ext>
            </a:extLst>
          </p:cNvPr>
          <p:cNvSpPr>
            <a:spLocks/>
          </p:cNvSpPr>
          <p:nvPr/>
        </p:nvSpPr>
        <p:spPr bwMode="auto">
          <a:xfrm>
            <a:off x="4446027" y="1078655"/>
            <a:ext cx="7745973" cy="149473"/>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16030278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MS TA Center. 1-855-781-REMS (7367).  https://rems.ed.gov. info@remstacenter.org. follow @remstacenter on Twitter! Enhance Emergency Operations Plans. Access Relevant Federal Guidance. Use EOP-Enhancing Interactive Tools. Request an On-Site Training in Key EOP-Related Topics. Learn Anytime via Virtual Trainings on all Topics in Emergency Management. Prevent, mitigate, protect, respond, recover.">
            <a:extLst>
              <a:ext uri="{FF2B5EF4-FFF2-40B4-BE49-F238E27FC236}">
                <a16:creationId xmlns:a16="http://schemas.microsoft.com/office/drawing/2014/main" id="{032A056C-14E4-724A-C311-B78F4AC7AB3B}"/>
              </a:ext>
            </a:extLst>
          </p:cNvPr>
          <p:cNvPicPr>
            <a:picLocks noChangeAspect="1"/>
          </p:cNvPicPr>
          <p:nvPr/>
        </p:nvPicPr>
        <p:blipFill>
          <a:blip r:embed="rId3"/>
          <a:stretch>
            <a:fillRect/>
          </a:stretch>
        </p:blipFill>
        <p:spPr>
          <a:xfrm>
            <a:off x="0" y="16463"/>
            <a:ext cx="12192000" cy="6858000"/>
          </a:xfrm>
          <a:prstGeom prst="rect">
            <a:avLst/>
          </a:prstGeom>
        </p:spPr>
      </p:pic>
      <p:sp>
        <p:nvSpPr>
          <p:cNvPr id="5" name="Title 4">
            <a:extLst>
              <a:ext uri="{FF2B5EF4-FFF2-40B4-BE49-F238E27FC236}">
                <a16:creationId xmlns:a16="http://schemas.microsoft.com/office/drawing/2014/main" id="{4812CBC4-387C-2F96-8593-AAFF154C2B80}"/>
              </a:ext>
            </a:extLst>
          </p:cNvPr>
          <p:cNvSpPr>
            <a:spLocks noGrp="1"/>
          </p:cNvSpPr>
          <p:nvPr>
            <p:ph type="title" idx="4294967295"/>
          </p:nvPr>
        </p:nvSpPr>
        <p:spPr>
          <a:xfrm>
            <a:off x="3581400" y="-708157"/>
            <a:ext cx="8484408" cy="708157"/>
          </a:xfrm>
        </p:spPr>
        <p:txBody>
          <a:bodyPr vert="horz" lIns="91440" tIns="45720" rIns="91440" bIns="45720" rtlCol="0" anchor="b">
            <a:normAutofit/>
          </a:bodyPr>
          <a:lstStyle/>
          <a:p>
            <a:r>
              <a:rPr lang="en-US" dirty="0"/>
              <a:t>CONTACT</a:t>
            </a:r>
          </a:p>
        </p:txBody>
      </p:sp>
    </p:spTree>
    <p:extLst>
      <p:ext uri="{BB962C8B-B14F-4D97-AF65-F5344CB8AC3E}">
        <p14:creationId xmlns:p14="http://schemas.microsoft.com/office/powerpoint/2010/main" val="1288736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0A49-B25F-AB92-C072-1EC5A6663AEB}"/>
              </a:ext>
            </a:extLst>
          </p:cNvPr>
          <p:cNvSpPr>
            <a:spLocks noGrp="1"/>
          </p:cNvSpPr>
          <p:nvPr>
            <p:ph type="title" idx="4294967295"/>
          </p:nvPr>
        </p:nvSpPr>
        <p:spPr>
          <a:xfrm>
            <a:off x="3223288" y="763665"/>
            <a:ext cx="8973800" cy="777195"/>
          </a:xfrm>
          <a:ln>
            <a:noFill/>
          </a:ln>
        </p:spPr>
        <p:txBody>
          <a:bodyPr>
            <a:normAutofit/>
          </a:bodyPr>
          <a:lstStyle/>
          <a:p>
            <a:pPr algn="ctr"/>
            <a:r>
              <a:rPr lang="en-US" b="1" dirty="0">
                <a:latin typeface="Arial Narrow" panose="020B0604020202020204" pitchFamily="34" charset="0"/>
                <a:cs typeface="Arial Narrow" panose="020B0604020202020204" pitchFamily="34" charset="0"/>
              </a:rPr>
              <a:t>OVERALL PLANNING TEAM PURPOSE</a:t>
            </a:r>
          </a:p>
        </p:txBody>
      </p:sp>
      <p:sp>
        <p:nvSpPr>
          <p:cNvPr id="3" name="Content Placeholder 2">
            <a:extLst>
              <a:ext uri="{FF2B5EF4-FFF2-40B4-BE49-F238E27FC236}">
                <a16:creationId xmlns:a16="http://schemas.microsoft.com/office/drawing/2014/main" id="{48E807EF-5F7F-3B8A-69A9-49169AC25E8A}"/>
              </a:ext>
            </a:extLst>
          </p:cNvPr>
          <p:cNvSpPr>
            <a:spLocks noGrp="1"/>
          </p:cNvSpPr>
          <p:nvPr>
            <p:ph idx="4294967295"/>
          </p:nvPr>
        </p:nvSpPr>
        <p:spPr>
          <a:xfrm>
            <a:off x="4905828" y="2057854"/>
            <a:ext cx="7286171" cy="4357460"/>
          </a:xfrm>
        </p:spPr>
        <p:txBody>
          <a:bodyPr vert="horz" lIns="91440" tIns="45720" rIns="91440" bIns="45720" rtlCol="0" anchor="t">
            <a:normAutofit/>
          </a:bodyPr>
          <a:lstStyle/>
          <a:p>
            <a:pPr marL="0" indent="0">
              <a:buNone/>
            </a:pPr>
            <a:r>
              <a:rPr lang="en-US" sz="4800" dirty="0">
                <a:solidFill>
                  <a:schemeClr val="bg1"/>
                </a:solidFill>
                <a:latin typeface="Arial"/>
                <a:cs typeface="Arial"/>
              </a:rPr>
              <a:t>Development and</a:t>
            </a:r>
            <a:br>
              <a:rPr lang="en-US" sz="4800" dirty="0"/>
            </a:br>
            <a:r>
              <a:rPr lang="en-US" sz="4800" dirty="0">
                <a:solidFill>
                  <a:schemeClr val="bg1"/>
                </a:solidFill>
                <a:latin typeface="Arial"/>
                <a:cs typeface="Arial"/>
              </a:rPr>
              <a:t>ongoing maintenance of a comprehensive</a:t>
            </a:r>
            <a:br>
              <a:rPr lang="en-US" sz="4800" dirty="0"/>
            </a:br>
            <a:r>
              <a:rPr lang="en-US" sz="4800" dirty="0">
                <a:solidFill>
                  <a:schemeClr val="bg1"/>
                </a:solidFill>
                <a:latin typeface="Arial"/>
                <a:cs typeface="Arial"/>
              </a:rPr>
              <a:t>emergency operations plan (EOP).</a:t>
            </a:r>
          </a:p>
        </p:txBody>
      </p:sp>
      <p:pic>
        <p:nvPicPr>
          <p:cNvPr id="5" name="Picture 4" descr="Emergency Operations Plan notebook.">
            <a:extLst>
              <a:ext uri="{FF2B5EF4-FFF2-40B4-BE49-F238E27FC236}">
                <a16:creationId xmlns:a16="http://schemas.microsoft.com/office/drawing/2014/main" id="{EEFB2258-923E-BFB6-55C4-5CFEC764F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730" y="2215924"/>
            <a:ext cx="5388429" cy="3592286"/>
          </a:xfrm>
          <a:prstGeom prst="rect">
            <a:avLst/>
          </a:prstGeom>
        </p:spPr>
      </p:pic>
    </p:spTree>
    <p:extLst>
      <p:ext uri="{BB962C8B-B14F-4D97-AF65-F5344CB8AC3E}">
        <p14:creationId xmlns:p14="http://schemas.microsoft.com/office/powerpoint/2010/main" val="2858757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4AF909-7A76-9714-1B0A-970E1FF343F0}"/>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t="7823" r="25875"/>
          <a:stretch/>
        </p:blipFill>
        <p:spPr>
          <a:xfrm>
            <a:off x="0" y="1023663"/>
            <a:ext cx="12308114" cy="8609401"/>
          </a:xfrm>
          <a:prstGeom prst="rect">
            <a:avLst/>
          </a:prstGeom>
        </p:spPr>
      </p:pic>
      <p:sp>
        <p:nvSpPr>
          <p:cNvPr id="2" name="Title 1">
            <a:extLst>
              <a:ext uri="{FF2B5EF4-FFF2-40B4-BE49-F238E27FC236}">
                <a16:creationId xmlns:a16="http://schemas.microsoft.com/office/drawing/2014/main" id="{4AFE96D5-D314-8A28-433A-F24A1A22D33D}"/>
              </a:ext>
            </a:extLst>
          </p:cNvPr>
          <p:cNvSpPr>
            <a:spLocks noGrp="1"/>
          </p:cNvSpPr>
          <p:nvPr>
            <p:ph type="title"/>
          </p:nvPr>
        </p:nvSpPr>
        <p:spPr>
          <a:xfrm>
            <a:off x="5879123" y="315506"/>
            <a:ext cx="8484408" cy="708157"/>
          </a:xfrm>
          <a:ln>
            <a:noFill/>
          </a:ln>
        </p:spPr>
        <p:txBody>
          <a:bodyPr>
            <a:normAutofit/>
          </a:bodyPr>
          <a:lstStyle/>
          <a:p>
            <a:r>
              <a:rPr lang="en-US" sz="4400" b="1" dirty="0"/>
              <a:t>TEAM SELECTION</a:t>
            </a:r>
          </a:p>
        </p:txBody>
      </p:sp>
      <p:sp>
        <p:nvSpPr>
          <p:cNvPr id="3" name="Content Placeholder 2">
            <a:extLst>
              <a:ext uri="{FF2B5EF4-FFF2-40B4-BE49-F238E27FC236}">
                <a16:creationId xmlns:a16="http://schemas.microsoft.com/office/drawing/2014/main" id="{AB406122-8050-2BB2-CD01-3FB9470BB728}"/>
              </a:ext>
            </a:extLst>
          </p:cNvPr>
          <p:cNvSpPr>
            <a:spLocks noGrp="1"/>
          </p:cNvSpPr>
          <p:nvPr>
            <p:ph idx="4294967295"/>
          </p:nvPr>
        </p:nvSpPr>
        <p:spPr>
          <a:xfrm>
            <a:off x="362857" y="2191157"/>
            <a:ext cx="4891088" cy="4351337"/>
          </a:xfrm>
        </p:spPr>
        <p:txBody>
          <a:bodyPr>
            <a:normAutofit/>
          </a:bodyPr>
          <a:lstStyle/>
          <a:p>
            <a:pPr marL="0" indent="0" algn="r">
              <a:buNone/>
            </a:pPr>
            <a:r>
              <a:rPr lang="en-US" sz="4400" dirty="0">
                <a:solidFill>
                  <a:schemeClr val="bg1"/>
                </a:solidFill>
              </a:rPr>
              <a:t>Each of you have been selected because of what you can contribute to the overall planning process.</a:t>
            </a:r>
          </a:p>
        </p:txBody>
      </p:sp>
    </p:spTree>
    <p:extLst>
      <p:ext uri="{BB962C8B-B14F-4D97-AF65-F5344CB8AC3E}">
        <p14:creationId xmlns:p14="http://schemas.microsoft.com/office/powerpoint/2010/main" val="896088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8519F-7649-9E62-14A9-554FE93143C7}"/>
              </a:ext>
            </a:extLst>
          </p:cNvPr>
          <p:cNvSpPr>
            <a:spLocks noGrp="1"/>
          </p:cNvSpPr>
          <p:nvPr>
            <p:ph type="title"/>
          </p:nvPr>
        </p:nvSpPr>
        <p:spPr>
          <a:xfrm>
            <a:off x="5051938" y="350423"/>
            <a:ext cx="7111781" cy="708157"/>
          </a:xfrm>
          <a:ln>
            <a:noFill/>
          </a:ln>
        </p:spPr>
        <p:txBody>
          <a:bodyPr/>
          <a:lstStyle/>
          <a:p>
            <a:r>
              <a:rPr lang="en-US" dirty="0"/>
              <a:t>SELECTION CONSIDERATIONS</a:t>
            </a:r>
          </a:p>
        </p:txBody>
      </p:sp>
      <p:pic>
        <p:nvPicPr>
          <p:cNvPr id="6" name="Picture 5" descr="A group of people holding a puzzle">
            <a:extLst>
              <a:ext uri="{FF2B5EF4-FFF2-40B4-BE49-F238E27FC236}">
                <a16:creationId xmlns:a16="http://schemas.microsoft.com/office/drawing/2014/main" id="{C83841AD-03A1-CDE1-F14F-4283489305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249" y="1058580"/>
            <a:ext cx="14016498" cy="5893763"/>
          </a:xfrm>
          <a:prstGeom prst="rect">
            <a:avLst/>
          </a:prstGeom>
        </p:spPr>
      </p:pic>
      <p:sp>
        <p:nvSpPr>
          <p:cNvPr id="3" name="Content Placeholder 2">
            <a:extLst>
              <a:ext uri="{FF2B5EF4-FFF2-40B4-BE49-F238E27FC236}">
                <a16:creationId xmlns:a16="http://schemas.microsoft.com/office/drawing/2014/main" id="{BEEE1F18-D1C9-EF9E-4F28-BDC0E69E500F}"/>
              </a:ext>
            </a:extLst>
          </p:cNvPr>
          <p:cNvSpPr>
            <a:spLocks noGrp="1"/>
          </p:cNvSpPr>
          <p:nvPr>
            <p:ph idx="1"/>
          </p:nvPr>
        </p:nvSpPr>
        <p:spPr>
          <a:xfrm>
            <a:off x="6353628" y="1970768"/>
            <a:ext cx="5591629" cy="4351338"/>
          </a:xfrm>
        </p:spPr>
        <p:txBody>
          <a:bodyPr/>
          <a:lstStyle/>
          <a:p>
            <a:pPr marL="514350" indent="-514350">
              <a:buFont typeface="+mj-lt"/>
              <a:buAutoNum type="arabicPeriod"/>
            </a:pPr>
            <a:r>
              <a:rPr lang="en-US" dirty="0"/>
              <a:t>Must include representation from a wide range of district/school personnel.</a:t>
            </a:r>
          </a:p>
          <a:p>
            <a:pPr marL="514350" indent="-514350">
              <a:buFont typeface="+mj-lt"/>
              <a:buAutoNum type="arabicPeriod"/>
            </a:pPr>
            <a:r>
              <a:rPr lang="en-US" dirty="0"/>
              <a:t>Must represent many interests.</a:t>
            </a:r>
          </a:p>
          <a:p>
            <a:pPr marL="514350" indent="-514350">
              <a:buFont typeface="+mj-lt"/>
              <a:buAutoNum type="arabicPeriod"/>
            </a:pPr>
            <a:r>
              <a:rPr lang="en-US" dirty="0"/>
              <a:t>Must include community partners.</a:t>
            </a:r>
          </a:p>
          <a:p>
            <a:pPr marL="514350" indent="-514350">
              <a:buFont typeface="+mj-lt"/>
              <a:buAutoNum type="arabicPeriod"/>
            </a:pPr>
            <a:r>
              <a:rPr lang="en-US" dirty="0"/>
              <a:t>Planning team size is important.</a:t>
            </a:r>
          </a:p>
          <a:p>
            <a:pPr marL="0" indent="0">
              <a:buNone/>
            </a:pPr>
            <a:endParaRPr lang="en-US" dirty="0"/>
          </a:p>
          <a:p>
            <a:pPr marL="0" indent="0" algn="ctr">
              <a:buNone/>
            </a:pPr>
            <a:endParaRPr lang="en-US" dirty="0"/>
          </a:p>
        </p:txBody>
      </p:sp>
      <p:sp>
        <p:nvSpPr>
          <p:cNvPr id="4" name="Rectangle 3">
            <a:extLst>
              <a:ext uri="{FF2B5EF4-FFF2-40B4-BE49-F238E27FC236}">
                <a16:creationId xmlns:a16="http://schemas.microsoft.com/office/drawing/2014/main" id="{8111B4F3-5446-CDC2-9026-CD04884A60CE}"/>
              </a:ext>
              <a:ext uri="{C183D7F6-B498-43B3-948B-1728B52AA6E4}">
                <adec:decorative xmlns:adec="http://schemas.microsoft.com/office/drawing/2017/decorative" val="1"/>
              </a:ext>
            </a:extLst>
          </p:cNvPr>
          <p:cNvSpPr>
            <a:spLocks/>
          </p:cNvSpPr>
          <p:nvPr/>
        </p:nvSpPr>
        <p:spPr bwMode="auto">
          <a:xfrm>
            <a:off x="4954027" y="946992"/>
            <a:ext cx="7237973" cy="115689"/>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3758974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0C5A9C-C365-7EBA-8971-8638DFF8B946}"/>
              </a:ext>
            </a:extLst>
          </p:cNvPr>
          <p:cNvSpPr txBox="1">
            <a:spLocks noGrp="1"/>
          </p:cNvSpPr>
          <p:nvPr>
            <p:ph type="title" idx="4294967295"/>
          </p:nvPr>
        </p:nvSpPr>
        <p:spPr>
          <a:xfrm>
            <a:off x="5239099" y="539820"/>
            <a:ext cx="7721600" cy="110799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chemeClr val="tx1"/>
                </a:solidFill>
                <a:effectLst/>
                <a:uLnTx/>
                <a:uFillTx/>
                <a:latin typeface="Arial Narrow" panose="020B0604020202020204" pitchFamily="34" charset="0"/>
                <a:ea typeface="+mn-ea"/>
                <a:cs typeface="Arial Narrow" panose="020B0604020202020204" pitchFamily="34" charset="0"/>
              </a:rPr>
              <a:t>WHO IS MISSING?</a:t>
            </a:r>
          </a:p>
        </p:txBody>
      </p:sp>
      <p:pic>
        <p:nvPicPr>
          <p:cNvPr id="7" name="Picture 6" descr="Illustrated hands holding puzzle pieces.">
            <a:extLst>
              <a:ext uri="{FF2B5EF4-FFF2-40B4-BE49-F238E27FC236}">
                <a16:creationId xmlns:a16="http://schemas.microsoft.com/office/drawing/2014/main" id="{DE908CE0-870D-8088-4403-456F113D0363}"/>
              </a:ext>
            </a:extLst>
          </p:cNvPr>
          <p:cNvPicPr>
            <a:picLocks noChangeAspect="1"/>
          </p:cNvPicPr>
          <p:nvPr/>
        </p:nvPicPr>
        <p:blipFill>
          <a:blip r:embed="rId3"/>
          <a:stretch>
            <a:fillRect/>
          </a:stretch>
        </p:blipFill>
        <p:spPr>
          <a:xfrm>
            <a:off x="516894" y="2587574"/>
            <a:ext cx="11158211" cy="4270426"/>
          </a:xfrm>
          <a:prstGeom prst="rect">
            <a:avLst/>
          </a:prstGeom>
        </p:spPr>
      </p:pic>
    </p:spTree>
    <p:extLst>
      <p:ext uri="{BB962C8B-B14F-4D97-AF65-F5344CB8AC3E}">
        <p14:creationId xmlns:p14="http://schemas.microsoft.com/office/powerpoint/2010/main" val="4254824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02D55-6BAC-2014-1887-19992394AD2F}"/>
              </a:ext>
            </a:extLst>
          </p:cNvPr>
          <p:cNvSpPr>
            <a:spLocks noGrp="1"/>
          </p:cNvSpPr>
          <p:nvPr>
            <p:ph type="title"/>
          </p:nvPr>
        </p:nvSpPr>
        <p:spPr>
          <a:xfrm>
            <a:off x="3707592" y="133004"/>
            <a:ext cx="8484408" cy="1149503"/>
          </a:xfrm>
          <a:ln>
            <a:noFill/>
          </a:ln>
        </p:spPr>
        <p:txBody>
          <a:bodyPr>
            <a:normAutofit fontScale="90000"/>
          </a:bodyPr>
          <a:lstStyle/>
          <a:p>
            <a:r>
              <a:rPr lang="en-US" b="1" dirty="0"/>
              <a:t>SAMPLE MULTI-DISCIPLINARY</a:t>
            </a:r>
            <a:br>
              <a:rPr lang="en-US" b="1" dirty="0"/>
            </a:br>
            <a:r>
              <a:rPr lang="en-US" b="1" dirty="0"/>
              <a:t>PLANNING TEAM MEMBERSHIP</a:t>
            </a:r>
          </a:p>
        </p:txBody>
      </p:sp>
      <p:sp>
        <p:nvSpPr>
          <p:cNvPr id="3" name="Content Placeholder 2">
            <a:extLst>
              <a:ext uri="{FF2B5EF4-FFF2-40B4-BE49-F238E27FC236}">
                <a16:creationId xmlns:a16="http://schemas.microsoft.com/office/drawing/2014/main" id="{28C08E5E-A593-91DE-7CDC-886C5574D688}"/>
              </a:ext>
            </a:extLst>
          </p:cNvPr>
          <p:cNvSpPr>
            <a:spLocks noGrp="1"/>
          </p:cNvSpPr>
          <p:nvPr>
            <p:ph sz="half" idx="1"/>
          </p:nvPr>
        </p:nvSpPr>
        <p:spPr>
          <a:xfrm>
            <a:off x="881742" y="1899919"/>
            <a:ext cx="5210354" cy="4184686"/>
          </a:xfrm>
        </p:spPr>
        <p:txBody>
          <a:bodyPr>
            <a:normAutofit fontScale="77500" lnSpcReduction="20000"/>
          </a:bodyPr>
          <a:lstStyle/>
          <a:p>
            <a:pPr marL="0" indent="0">
              <a:buNone/>
            </a:pPr>
            <a:r>
              <a:rPr lang="en-US" b="1" dirty="0"/>
              <a:t>District/School	</a:t>
            </a:r>
          </a:p>
          <a:p>
            <a:r>
              <a:rPr lang="en-US" sz="2300" dirty="0"/>
              <a:t>Transportation Supervisor</a:t>
            </a:r>
          </a:p>
          <a:p>
            <a:r>
              <a:rPr lang="en-US" sz="2300" dirty="0"/>
              <a:t>Nurse</a:t>
            </a:r>
            <a:endParaRPr lang="en-US" sz="2300" b="1" dirty="0"/>
          </a:p>
          <a:p>
            <a:r>
              <a:rPr lang="en-US" sz="2300" dirty="0"/>
              <a:t>Facilities Manager</a:t>
            </a:r>
          </a:p>
          <a:p>
            <a:r>
              <a:rPr lang="en-US" sz="2300" dirty="0"/>
              <a:t>Food Service Manager</a:t>
            </a:r>
          </a:p>
          <a:p>
            <a:r>
              <a:rPr lang="en-US" sz="2300" dirty="0"/>
              <a:t>Teachers</a:t>
            </a:r>
          </a:p>
          <a:p>
            <a:r>
              <a:rPr lang="en-US" sz="2300" dirty="0"/>
              <a:t>Parents</a:t>
            </a:r>
          </a:p>
          <a:p>
            <a:r>
              <a:rPr lang="en-US" sz="2300" dirty="0"/>
              <a:t>Disability Services Coordinator</a:t>
            </a:r>
          </a:p>
          <a:p>
            <a:r>
              <a:rPr lang="en-US" sz="2300" dirty="0"/>
              <a:t>Security Director</a:t>
            </a:r>
          </a:p>
          <a:p>
            <a:r>
              <a:rPr lang="en-US" sz="2300" dirty="0"/>
              <a:t>District Staff (HR, Risk Management, etc.)</a:t>
            </a:r>
          </a:p>
          <a:p>
            <a:r>
              <a:rPr lang="en-US" sz="2300" dirty="0"/>
              <a:t>Counselors</a:t>
            </a:r>
          </a:p>
          <a:p>
            <a:r>
              <a:rPr lang="en-US" sz="2300" dirty="0"/>
              <a:t>Information Technology Representative</a:t>
            </a:r>
          </a:p>
          <a:p>
            <a:endParaRPr lang="en-US" dirty="0"/>
          </a:p>
        </p:txBody>
      </p:sp>
      <p:sp>
        <p:nvSpPr>
          <p:cNvPr id="4" name="Content Placeholder 3">
            <a:extLst>
              <a:ext uri="{FF2B5EF4-FFF2-40B4-BE49-F238E27FC236}">
                <a16:creationId xmlns:a16="http://schemas.microsoft.com/office/drawing/2014/main" id="{34A62DD3-BD77-A46D-C074-9C7AF23293E7}"/>
              </a:ext>
            </a:extLst>
          </p:cNvPr>
          <p:cNvSpPr>
            <a:spLocks noGrp="1"/>
          </p:cNvSpPr>
          <p:nvPr>
            <p:ph sz="half" idx="2"/>
          </p:nvPr>
        </p:nvSpPr>
        <p:spPr>
          <a:xfrm>
            <a:off x="6215742" y="1856787"/>
            <a:ext cx="5181600" cy="4225948"/>
          </a:xfrm>
        </p:spPr>
        <p:txBody>
          <a:bodyPr vert="horz" lIns="91440" tIns="45720" rIns="91440" bIns="45720" rtlCol="0" anchor="t">
            <a:normAutofit fontScale="77500" lnSpcReduction="20000"/>
          </a:bodyPr>
          <a:lstStyle/>
          <a:p>
            <a:pPr marL="0" indent="0">
              <a:buNone/>
            </a:pPr>
            <a:r>
              <a:rPr lang="en-US" b="1" dirty="0"/>
              <a:t>Community Agency Representation</a:t>
            </a:r>
          </a:p>
          <a:p>
            <a:r>
              <a:rPr lang="en-US" sz="2300" dirty="0"/>
              <a:t>Local Emergency Management</a:t>
            </a:r>
          </a:p>
          <a:p>
            <a:r>
              <a:rPr lang="en-US" sz="2300" dirty="0"/>
              <a:t>Fire Department</a:t>
            </a:r>
          </a:p>
          <a:p>
            <a:r>
              <a:rPr lang="en-US" sz="2300" dirty="0"/>
              <a:t>Police Department (School Resource Officer)</a:t>
            </a:r>
          </a:p>
          <a:p>
            <a:r>
              <a:rPr lang="en-US" sz="2300" dirty="0"/>
              <a:t>Emergency Medical Services</a:t>
            </a:r>
          </a:p>
          <a:p>
            <a:r>
              <a:rPr lang="en-US" sz="2300" dirty="0"/>
              <a:t>Public Works</a:t>
            </a:r>
          </a:p>
          <a:p>
            <a:r>
              <a:rPr lang="en-US" sz="2300" dirty="0"/>
              <a:t>Mental Health</a:t>
            </a:r>
          </a:p>
          <a:p>
            <a:r>
              <a:rPr lang="en-US" sz="2300" dirty="0"/>
              <a:t>Public Health</a:t>
            </a:r>
          </a:p>
          <a:p>
            <a:r>
              <a:rPr lang="en-US" sz="2300" dirty="0"/>
              <a:t>Tribal</a:t>
            </a:r>
          </a:p>
          <a:p>
            <a:r>
              <a:rPr lang="en-US" sz="2300" dirty="0"/>
              <a:t>Federal Installations</a:t>
            </a:r>
          </a:p>
          <a:p>
            <a:pPr>
              <a:lnSpc>
                <a:spcPct val="120000"/>
              </a:lnSpc>
              <a:spcBef>
                <a:spcPts val="900"/>
              </a:spcBef>
            </a:pPr>
            <a:r>
              <a:rPr lang="en-US" sz="2300" dirty="0">
                <a:latin typeface="Arial"/>
                <a:cs typeface="Arial"/>
              </a:rPr>
              <a:t>Disaster Relief (Salvation Army, National Voluntary Organizations Active in Disaster, Red Cross)</a:t>
            </a:r>
          </a:p>
        </p:txBody>
      </p:sp>
      <p:sp>
        <p:nvSpPr>
          <p:cNvPr id="5" name="TextBox 4">
            <a:extLst>
              <a:ext uri="{FF2B5EF4-FFF2-40B4-BE49-F238E27FC236}">
                <a16:creationId xmlns:a16="http://schemas.microsoft.com/office/drawing/2014/main" id="{A3F50D51-B488-4295-5D72-22A56BFECBD9}"/>
              </a:ext>
            </a:extLst>
          </p:cNvPr>
          <p:cNvSpPr txBox="1"/>
          <p:nvPr/>
        </p:nvSpPr>
        <p:spPr>
          <a:xfrm>
            <a:off x="881742" y="6078665"/>
            <a:ext cx="10312728" cy="646331"/>
          </a:xfrm>
          <a:prstGeom prst="rect">
            <a:avLst/>
          </a:prstGeom>
          <a:noFill/>
        </p:spPr>
        <p:txBody>
          <a:bodyPr wrap="square" lIns="91440" tIns="45720" rIns="91440" bIns="45720" rtlCol="0" anchor="t">
            <a:spAutoFit/>
          </a:bodyPr>
          <a:lstStyle/>
          <a:p>
            <a:pPr algn="ctr"/>
            <a:r>
              <a:rPr lang="en-US" b="1" dirty="0"/>
              <a:t>What do each of these individuals and agencies bring to the table in terms of contributions? Take 10–15 minutes to discuss.</a:t>
            </a:r>
          </a:p>
        </p:txBody>
      </p:sp>
      <p:sp>
        <p:nvSpPr>
          <p:cNvPr id="6" name="Rectangle 5">
            <a:extLst>
              <a:ext uri="{FF2B5EF4-FFF2-40B4-BE49-F238E27FC236}">
                <a16:creationId xmlns:a16="http://schemas.microsoft.com/office/drawing/2014/main" id="{D0DCA6B0-F797-90F0-19B5-1D776F1169C9}"/>
              </a:ext>
              <a:ext uri="{C183D7F6-B498-43B3-948B-1728B52AA6E4}">
                <adec:decorative xmlns:adec="http://schemas.microsoft.com/office/drawing/2017/decorative" val="1"/>
              </a:ext>
            </a:extLst>
          </p:cNvPr>
          <p:cNvSpPr>
            <a:spLocks/>
          </p:cNvSpPr>
          <p:nvPr/>
        </p:nvSpPr>
        <p:spPr bwMode="auto">
          <a:xfrm>
            <a:off x="3707592" y="1242786"/>
            <a:ext cx="8484408" cy="187869"/>
          </a:xfrm>
          <a:prstGeom prst="rect">
            <a:avLst/>
          </a:prstGeom>
          <a:solidFill>
            <a:srgbClr val="0070C0">
              <a:alpha val="75000"/>
            </a:srgbClr>
          </a:solidFill>
          <a:ln>
            <a:noFill/>
          </a:ln>
          <a:extLst>
            <a:ext uri="{91240B29-F687-4f45-9708-019B960494DF}">
              <a14:hiddenLine xmlns="" xmlns:a14="http://schemas.microsoft.com/office/drawing/2010/main"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a:p>
        </p:txBody>
      </p:sp>
    </p:spTree>
    <p:extLst>
      <p:ext uri="{BB962C8B-B14F-4D97-AF65-F5344CB8AC3E}">
        <p14:creationId xmlns:p14="http://schemas.microsoft.com/office/powerpoint/2010/main" val="912696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ABA7D-793A-1861-4CA2-3C042BB0DC7E}"/>
              </a:ext>
            </a:extLst>
          </p:cNvPr>
          <p:cNvSpPr>
            <a:spLocks noGrp="1"/>
          </p:cNvSpPr>
          <p:nvPr>
            <p:ph type="title"/>
          </p:nvPr>
        </p:nvSpPr>
        <p:spPr>
          <a:xfrm>
            <a:off x="4954026" y="-101598"/>
            <a:ext cx="7111781" cy="1023663"/>
          </a:xfrm>
          <a:ln>
            <a:noFill/>
          </a:ln>
        </p:spPr>
        <p:txBody>
          <a:bodyPr/>
          <a:lstStyle/>
          <a:p>
            <a:r>
              <a:rPr lang="en-US" dirty="0"/>
              <a:t>FIVE PREPAREDNESS MISSIONS</a:t>
            </a:r>
          </a:p>
        </p:txBody>
      </p:sp>
      <p:sp>
        <p:nvSpPr>
          <p:cNvPr id="3" name="Content Placeholder 2">
            <a:extLst>
              <a:ext uri="{FF2B5EF4-FFF2-40B4-BE49-F238E27FC236}">
                <a16:creationId xmlns:a16="http://schemas.microsoft.com/office/drawing/2014/main" id="{93FF89A0-6B95-0C8B-DDD5-4E866D839096}"/>
              </a:ext>
              <a:ext uri="{C183D7F6-B498-43B3-948B-1728B52AA6E4}">
                <adec:decorative xmlns:adec="http://schemas.microsoft.com/office/drawing/2017/decorative" val="1"/>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endParaRPr lang="en-US" dirty="0"/>
          </a:p>
        </p:txBody>
      </p:sp>
      <p:pic>
        <p:nvPicPr>
          <p:cNvPr id="6" name="Picture 5" descr="Prevent, Mitigate, Protect, Respond, Recover.">
            <a:extLst>
              <a:ext uri="{FF2B5EF4-FFF2-40B4-BE49-F238E27FC236}">
                <a16:creationId xmlns:a16="http://schemas.microsoft.com/office/drawing/2014/main" id="{FCEC03BD-DDBB-5A7C-28D1-F23AAC4A0EB9}"/>
              </a:ext>
            </a:extLst>
          </p:cNvPr>
          <p:cNvPicPr>
            <a:picLocks noChangeAspect="1"/>
          </p:cNvPicPr>
          <p:nvPr/>
        </p:nvPicPr>
        <p:blipFill rotWithShape="1">
          <a:blip r:embed="rId3"/>
          <a:srcRect b="20783"/>
          <a:stretch/>
        </p:blipFill>
        <p:spPr>
          <a:xfrm>
            <a:off x="500552" y="1455581"/>
            <a:ext cx="5079728" cy="5148843"/>
          </a:xfrm>
          <a:prstGeom prst="rect">
            <a:avLst/>
          </a:prstGeom>
        </p:spPr>
      </p:pic>
      <p:pic>
        <p:nvPicPr>
          <p:cNvPr id="4" name="Picture 3" descr="Before, During, After.">
            <a:extLst>
              <a:ext uri="{FF2B5EF4-FFF2-40B4-BE49-F238E27FC236}">
                <a16:creationId xmlns:a16="http://schemas.microsoft.com/office/drawing/2014/main" id="{1C6DC966-E701-9426-D37B-6BBF9BD0F0DA}"/>
              </a:ext>
            </a:extLst>
          </p:cNvPr>
          <p:cNvPicPr>
            <a:picLocks noChangeAspect="1"/>
          </p:cNvPicPr>
          <p:nvPr/>
        </p:nvPicPr>
        <p:blipFill rotWithShape="1">
          <a:blip r:embed="rId3"/>
          <a:srcRect t="78063"/>
          <a:stretch/>
        </p:blipFill>
        <p:spPr>
          <a:xfrm>
            <a:off x="5794989" y="2917372"/>
            <a:ext cx="5896459" cy="1655053"/>
          </a:xfrm>
          <a:prstGeom prst="rect">
            <a:avLst/>
          </a:prstGeom>
        </p:spPr>
      </p:pic>
      <p:sp>
        <p:nvSpPr>
          <p:cNvPr id="5" name="Rectangle 4">
            <a:extLst>
              <a:ext uri="{FF2B5EF4-FFF2-40B4-BE49-F238E27FC236}">
                <a16:creationId xmlns:a16="http://schemas.microsoft.com/office/drawing/2014/main" id="{A3881F27-C552-0212-41F5-F66C57C89323}"/>
              </a:ext>
              <a:ext uri="{C183D7F6-B498-43B3-948B-1728B52AA6E4}">
                <adec:decorative xmlns:adec="http://schemas.microsoft.com/office/drawing/2017/decorative" val="1"/>
              </a:ext>
            </a:extLst>
          </p:cNvPr>
          <p:cNvSpPr>
            <a:spLocks/>
          </p:cNvSpPr>
          <p:nvPr/>
        </p:nvSpPr>
        <p:spPr bwMode="auto">
          <a:xfrm>
            <a:off x="4954027" y="946992"/>
            <a:ext cx="7237973" cy="115689"/>
          </a:xfrm>
          <a:prstGeom prst="rect">
            <a:avLst/>
          </a:prstGeom>
          <a:solidFill>
            <a:srgbClr val="0070C0">
              <a:alpha val="75000"/>
            </a:srgbClr>
          </a:solidFill>
          <a:ln>
            <a:noFill/>
          </a:ln>
          <a:extLst>
            <a:ext uri="{91240B29-F687-4f45-9708-019B960494DF}">
              <a14:hiddenLine xmlns:a14="http://schemas.microsoft.com/office/drawing/2010/main" xmlns="" w="25400" cap="flat">
                <a:solidFill>
                  <a:schemeClr val="tx1">
                    <a:alpha val="64999"/>
                  </a:schemeClr>
                </a:solidFill>
                <a:miter lim="800000"/>
                <a:headEnd type="none" w="med" len="med"/>
                <a:tailEnd type="none" w="med" len="med"/>
              </a14:hiddenLine>
            </a:ext>
          </a:extLst>
        </p:spPr>
        <p:txBody>
          <a:bodyPr lIns="0" tIns="0" rIns="0" bIns="0"/>
          <a:lstStyle/>
          <a:p>
            <a:pPr algn="l"/>
            <a:endParaRPr lang="en-US" sz="3733" dirty="0"/>
          </a:p>
        </p:txBody>
      </p:sp>
    </p:spTree>
    <p:extLst>
      <p:ext uri="{BB962C8B-B14F-4D97-AF65-F5344CB8AC3E}">
        <p14:creationId xmlns:p14="http://schemas.microsoft.com/office/powerpoint/2010/main" val="7413559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03525df2-47d9-41d1-8e74-1ace29f2dd7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CB86961981156499E174A0EA5BA59D8" ma:contentTypeVersion="24" ma:contentTypeDescription="Create a new document." ma:contentTypeScope="" ma:versionID="b435f83ed83686d7cf0742c8e965a9fe">
  <xsd:schema xmlns:xsd="http://www.w3.org/2001/XMLSchema" xmlns:xs="http://www.w3.org/2001/XMLSchema" xmlns:p="http://schemas.microsoft.com/office/2006/metadata/properties" xmlns:ns1="http://schemas.microsoft.com/sharepoint/v3" xmlns:ns2="4fb4c21e-1487-492b-8166-24c028d77f1f" xmlns:ns3="03c9c900-867e-46da-b9f1-556c607e5d38" targetNamespace="http://schemas.microsoft.com/office/2006/metadata/properties" ma:root="true" ma:fieldsID="3c0006f6a99551d33efb69226b0b3d8b" ns1:_="" ns2:_="" ns3:_="">
    <xsd:import namespace="http://schemas.microsoft.com/sharepoint/v3"/>
    <xsd:import namespace="4fb4c21e-1487-492b-8166-24c028d77f1f"/>
    <xsd:import namespace="03c9c900-867e-46da-b9f1-556c607e5d3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Number" minOccurs="0"/>
                <xsd:element ref="ns2:MediaLengthInSeconds" minOccurs="0"/>
                <xsd:element ref="ns2:lcf76f155ced4ddcb4097134ff3c332f" minOccurs="0"/>
                <xsd:element ref="ns3:TaxCatchAll" minOccurs="0"/>
                <xsd:element ref="ns2:Date" minOccurs="0"/>
                <xsd:element ref="ns2:TestDate" minOccurs="0"/>
                <xsd:element ref="ns1:_ip_UnifiedCompliancePolicyProperties" minOccurs="0"/>
                <xsd:element ref="ns1:_ip_UnifiedCompliancePolicyUIAction"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b4c21e-1487-492b-8166-24c028d77f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Number" ma:index="19" nillable="true" ma:displayName="Number" ma:format="Dropdown" ma:internalName="Number" ma:percentage="FALSE">
      <xsd:simpleType>
        <xsd:restriction base="dms:Number"/>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7ce0f63-8c60-4528-992a-d6938baa584d" ma:termSetId="09814cd3-568e-fe90-9814-8d621ff8fb84" ma:anchorId="fba54fb3-c3e1-fe81-a776-ca4b69148c4d" ma:open="true" ma:isKeyword="false">
      <xsd:complexType>
        <xsd:sequence>
          <xsd:element ref="pc:Terms" minOccurs="0" maxOccurs="1"/>
        </xsd:sequence>
      </xsd:complexType>
    </xsd:element>
    <xsd:element name="Date" ma:index="24" nillable="true" ma:displayName="Date" ma:format="DateTime" ma:internalName="Date">
      <xsd:simpleType>
        <xsd:restriction base="dms:DateTime"/>
      </xsd:simpleType>
    </xsd:element>
    <xsd:element name="TestDate" ma:index="25" nillable="true" ma:displayName="TestDate" ma:default="[today]" ma:format="DateOnly" ma:internalName="TestDate">
      <xsd:simpleType>
        <xsd:restriction base="dms:DateTime"/>
      </xsd:simpleType>
    </xsd:element>
    <xsd:element name="MediaServiceLocation" ma:index="28" nillable="true" ma:displayName="Location" ma:indexed="true" ma:internalName="MediaServiceLocation" ma:readOnly="true">
      <xsd:simpleType>
        <xsd:restriction base="dms:Text"/>
      </xsd:simple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c9c900-867e-46da-b9f1-556c607e5d3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3868564-c06c-44cb-8fed-4f13685beab4}" ma:internalName="TaxCatchAll" ma:showField="CatchAllData" ma:web="03c9c900-867e-46da-b9f1-556c607e5d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A58F39-9A76-4317-B473-25937269D5FA}">
  <ds:schemaRefs>
    <ds:schemaRef ds:uri="http://schemas.microsoft.com/sharepoint/v3/contenttype/forms"/>
  </ds:schemaRefs>
</ds:datastoreItem>
</file>

<file path=customXml/itemProps2.xml><?xml version="1.0" encoding="utf-8"?>
<ds:datastoreItem xmlns:ds="http://schemas.openxmlformats.org/officeDocument/2006/customXml" ds:itemID="{EB526E88-0ED0-434C-AF54-2AE6D5C692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b4c21e-1487-492b-8166-24c028d77f1f"/>
    <ds:schemaRef ds:uri="03c9c900-867e-46da-b9f1-556c607e5d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6170</TotalTime>
  <Words>6790</Words>
  <Application>Microsoft Office PowerPoint</Application>
  <PresentationFormat>Widescreen</PresentationFormat>
  <Paragraphs>579</Paragraphs>
  <Slides>36</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Arial Narrow</vt:lpstr>
      <vt:lpstr>Calibri</vt:lpstr>
      <vt:lpstr>Segoe UI</vt:lpstr>
      <vt:lpstr>Times New Roman</vt:lpstr>
      <vt:lpstr>Wingdings</vt:lpstr>
      <vt:lpstr>Office Theme</vt:lpstr>
      <vt:lpstr>Building Multi-Disciplinary Core Planning Teams </vt:lpstr>
      <vt:lpstr>COURSE OBJECTIVES</vt:lpstr>
      <vt:lpstr>WHY ARE PLANNING TEAMS USED?</vt:lpstr>
      <vt:lpstr>OVERALL PLANNING TEAM PURPOSE</vt:lpstr>
      <vt:lpstr>TEAM SELECTION</vt:lpstr>
      <vt:lpstr>SELECTION CONSIDERATIONS</vt:lpstr>
      <vt:lpstr>WHO IS MISSING?</vt:lpstr>
      <vt:lpstr>SAMPLE MULTI-DISCIPLINARY PLANNING TEAM MEMBERSHIP</vt:lpstr>
      <vt:lpstr>FIVE PREPAREDNESS MISSIONS</vt:lpstr>
      <vt:lpstr>REFLECTION ON PROFESSIONAL PRACTICE &amp; PLANNING PRINCIPLES</vt:lpstr>
      <vt:lpstr>Why Is This Important?</vt:lpstr>
      <vt:lpstr>COLLABORATIVE PROCESS</vt:lpstr>
      <vt:lpstr>ASSESSMENTS FOR CUSTOMIZATION </vt:lpstr>
      <vt:lpstr>ASSESSMENTS FOR CUSTOMIZATION (cont.)</vt:lpstr>
      <vt:lpstr>ASSESSMENTS FOR CUSTOMIZATION (cont.)</vt:lpstr>
      <vt:lpstr>ASSESSMENTS FOR CUSTOMIZATION (cont.)</vt:lpstr>
      <vt:lpstr>TAKES AN ALL-HAZARDS APPROACH</vt:lpstr>
      <vt:lpstr>PROVIDES FOR WHOLE SCHOOL COMMUNITY</vt:lpstr>
      <vt:lpstr>CONSIDERS ALL SETTINGS &amp; TIMES</vt:lpstr>
      <vt:lpstr>STEPS IN THE PLANNING PROCESS </vt:lpstr>
      <vt:lpstr>The most comprehensive  and effective school EOP is developed by a  PLANNING TEAM.</vt:lpstr>
      <vt:lpstr>STEP 1: Form a Collaborative Planning Team</vt:lpstr>
      <vt:lpstr>FORM A COMMON FRAMEWORK</vt:lpstr>
      <vt:lpstr>DEFINE AND ASSIGN ROLES AND RESPONSIBILITIES</vt:lpstr>
      <vt:lpstr>DETERMINE A REGULAR SCHEDULE OF MEETINGS</vt:lpstr>
      <vt:lpstr>The planning team must Understand the Situation. </vt:lpstr>
      <vt:lpstr>VULNERABILITY ASSESSMENT</vt:lpstr>
      <vt:lpstr>RISK ASSESSMENT</vt:lpstr>
      <vt:lpstr>The planning team develops  Goals and Objectives.</vt:lpstr>
      <vt:lpstr>The planning team identifies  Courses of Action for each objective. </vt:lpstr>
      <vt:lpstr>The planning team  PREPARES A DRAFT of the school EOP.</vt:lpstr>
      <vt:lpstr>The planning team implements a TRAINING, EXERCISE, AND MAINTENANCE plan.  </vt:lpstr>
      <vt:lpstr>DEBRIEF AND NEXT STEPS</vt:lpstr>
      <vt:lpstr>RESOURCES</vt:lpstr>
      <vt:lpstr>RESOURCES (cont.)</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Multi-Disciplinary Core Planning Teams</dc:title>
  <dc:creator>Lewis Eakins, PhD</dc:creator>
  <cp:keywords>REMS TA Center</cp:keywords>
  <cp:lastModifiedBy>Embrey Young</cp:lastModifiedBy>
  <cp:revision>196</cp:revision>
  <dcterms:created xsi:type="dcterms:W3CDTF">2023-07-26T10:00:50Z</dcterms:created>
  <dcterms:modified xsi:type="dcterms:W3CDTF">2023-10-02T20:13:14Z</dcterms:modified>
</cp:coreProperties>
</file>